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625"/>
  </p:normalViewPr>
  <p:slideViewPr>
    <p:cSldViewPr snapToGrid="0">
      <p:cViewPr varScale="1">
        <p:scale>
          <a:sx n="125" d="100"/>
          <a:sy n="125" d="100"/>
        </p:scale>
        <p:origin x="119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nternationalquiltmuseum.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braskacapitolart.com/art/genius-of-creative-energ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nlyinyourstate.com/nebraska/fertile-ground-mural-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e94e0371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8e94e0371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e94e0371c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e94e0371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Highlighted section represents what is covered in this lesson.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e94e0371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e94e0371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fcc49808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afcc4980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Suggested to watch each of the four sections during different parts of the unit.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1.  Tell us briefly about the different public art projects you've coordinated over the years. Starts :42.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b="1">
                <a:solidFill>
                  <a:schemeClr val="dk1"/>
                </a:solidFill>
                <a:highlight>
                  <a:srgbClr val="FFFF00"/>
                </a:highlight>
              </a:rPr>
              <a:t>2.  What has been the most meaningful in working with public art?  Starts 8:09.</a:t>
            </a:r>
            <a:endParaRPr sz="14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3. What are you currently working on in public art?  Starts 19:12.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4.  What advice would you give about those pursuing public art? Starts 25:40.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fcc498082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fcc498082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Notes to consider while supporting student discussion.  </a:t>
            </a:r>
          </a:p>
          <a:p>
            <a:pPr marL="0" lvl="0" indent="0" algn="l" rtl="0">
              <a:spcBef>
                <a:spcPts val="0"/>
              </a:spcBef>
              <a:spcAft>
                <a:spcPts val="0"/>
              </a:spcAft>
              <a:buClr>
                <a:schemeClr val="dk1"/>
              </a:buClr>
              <a:buSzPts val="990"/>
              <a:buFont typeface="Arial"/>
              <a:buNone/>
            </a:pPr>
            <a:r>
              <a:rPr lang="en-US" sz="1200" dirty="0">
                <a:solidFill>
                  <a:schemeClr val="dk1"/>
                </a:solidFill>
              </a:rPr>
              <a:t>There are some core and important questions when it comes to who gets to create public art, cost, etc.  Formal public art has historically been dominated (and still is, oftentimes) by more affluent communities.  And, importantly, public art of a variety of types, particularly muralism, has become a key part of urban gentrification projects.  For example, while the Pershing mural was saved, there are many times more stories of amazing architecture and public art in older, less affluent neighborhoods that were not saved, but destroyed. </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d8f7e8a8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d8f7e8a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fcc498082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afcc498082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fcc498082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fcc498082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fcc498082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fcc498082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fcc498082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fcc498082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Highlighted section represents what is covered in this lesson.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8e94e0371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8e94e0371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fcc498082_2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fcc498082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fcc498082_2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afcc498082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1 MONA Gallery, </a:t>
            </a:r>
            <a:r>
              <a:rPr lang="en" sz="1200">
                <a:solidFill>
                  <a:srgbClr val="222222"/>
                </a:solidFill>
              </a:rPr>
              <a:t>Image, printed with permission from Museum of Nebraska Art, February 2024. </a:t>
            </a:r>
            <a:r>
              <a:rPr lang="en" sz="1200"/>
              <a:t> MUSEUM GALLERY</a:t>
            </a:r>
            <a:endParaRPr sz="1200"/>
          </a:p>
          <a:p>
            <a:pPr marL="0" lvl="0" indent="0" algn="l" rtl="0">
              <a:spcBef>
                <a:spcPts val="0"/>
              </a:spcBef>
              <a:spcAft>
                <a:spcPts val="0"/>
              </a:spcAft>
              <a:buNone/>
            </a:pPr>
            <a:r>
              <a:rPr lang="en" sz="1200"/>
              <a:t>2 </a:t>
            </a:r>
            <a:r>
              <a:rPr lang="en" sz="1200">
                <a:solidFill>
                  <a:schemeClr val="dk1"/>
                </a:solidFill>
              </a:rPr>
              <a:t>Sculpture by Lee Leuning, printed with permission from the artist, February 2024.</a:t>
            </a:r>
            <a:r>
              <a:rPr lang="en" sz="1200"/>
              <a:t> OUTDOORS PUBLIC ART</a:t>
            </a:r>
            <a:endParaRPr sz="1200"/>
          </a:p>
          <a:p>
            <a:pPr marL="0" lvl="0" indent="0" algn="l" rtl="0">
              <a:spcBef>
                <a:spcPts val="0"/>
              </a:spcBef>
              <a:spcAft>
                <a:spcPts val="0"/>
              </a:spcAft>
              <a:buNone/>
            </a:pPr>
            <a:r>
              <a:rPr lang="en" sz="1200"/>
              <a:t>3 International Quilt Museum website, printed with permission from IQM, February 2024. (</a:t>
            </a:r>
            <a:r>
              <a:rPr lang="en" sz="1200" u="sng">
                <a:solidFill>
                  <a:schemeClr val="hlink"/>
                </a:solidFill>
                <a:hlinkClick r:id="rId3"/>
              </a:rPr>
              <a:t>https://www.internationalquiltmuseum.org/</a:t>
            </a:r>
            <a:r>
              <a:rPr lang="en" sz="1200"/>
              <a:t>)  ONLINE</a:t>
            </a:r>
            <a:endParaRPr sz="1200"/>
          </a:p>
          <a:p>
            <a:pPr marL="0" lvl="0" indent="0" algn="l" rtl="0">
              <a:spcBef>
                <a:spcPts val="0"/>
              </a:spcBef>
              <a:spcAft>
                <a:spcPts val="0"/>
              </a:spcAft>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fcc498082_2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afcc498082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Suggested to watch each of the four sections during different parts of the unit.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1.  Tell us briefly about the different public art projects you've coordinated over the years. Starts :42.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  What has been the most meaningful in working with public art?  Starts 8:09.</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b="1">
                <a:solidFill>
                  <a:schemeClr val="dk1"/>
                </a:solidFill>
                <a:highlight>
                  <a:srgbClr val="FFFF00"/>
                </a:highlight>
              </a:rPr>
              <a:t>3. What are you currently working on in public art?  Starts 19:12.</a:t>
            </a:r>
            <a:endParaRPr sz="14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4.  What advice would you give about those pursuing public art? Starts 25:40.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fcc498082_2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afcc498082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fcc498082_2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fcc498082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d8f7e8a8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d8f7e8a8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Notes to consider when supporting student discussion.</a:t>
            </a:r>
          </a:p>
          <a:p>
            <a:pPr marL="0" lvl="0" indent="0" algn="l" rtl="0">
              <a:spcBef>
                <a:spcPts val="0"/>
              </a:spcBef>
              <a:spcAft>
                <a:spcPts val="0"/>
              </a:spcAft>
              <a:buClr>
                <a:schemeClr val="dk1"/>
              </a:buClr>
              <a:buSzPts val="1100"/>
              <a:buFont typeface="Arial"/>
              <a:buNone/>
            </a:pPr>
            <a:r>
              <a:rPr lang="en-US" sz="1200" dirty="0">
                <a:solidFill>
                  <a:schemeClr val="dk1"/>
                </a:solidFill>
              </a:rPr>
              <a:t>Helping students think about how public arts are funded and then how that impacts what kinds of pubic art are made seems important.  For example, as students conceptualize their own public art project, they could be asked to consider who might pay for this and what are the implications of different potential funding sources.  A private donor, for example, might have their own interests in what the public art should look like, as in the Pershing mural.  Public funding sometimes comes with similar parameters, but also often provides funding that does not come with the same strings as private funding.  What makes a project attractive to funders?  What kinds of important public art projects might struggle to find funding and why?  How might a community work around some of the challenges associated with funding public art?</a:t>
            </a:r>
            <a:endParaRPr lang="en-US" sz="1200" dirty="0">
              <a:solidFill>
                <a:srgbClr val="595959"/>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afcc498082_2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afcc498082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a5377b39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ba5377b3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a5377b39e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ba5377b39e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Highlighted section represents what is covered in this lesson.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a5377b39e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ba5377b39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e94e0371c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e94e037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Highlighted section represents what is covered in this lesson.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a5377b39e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ba5377b39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Suggested to watch each of the four sections during different parts of the unit.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1.  Tell us briefly about the different public art projects you've coordinated over the years. Starts :42.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  What has been the most meaningful in working with public art?  Starts 8:09.</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3. What are you currently working on in public art?  Starts 19:12.</a:t>
            </a:r>
            <a:endParaRPr sz="1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400" b="1">
                <a:solidFill>
                  <a:schemeClr val="dk1"/>
                </a:solidFill>
                <a:highlight>
                  <a:srgbClr val="FFFF00"/>
                </a:highlight>
              </a:rPr>
              <a:t>4.  What advice would you give about those pursuing public art? Starts 25:40.</a:t>
            </a:r>
            <a:endParaRPr b="1">
              <a:highlight>
                <a:srgbClr val="FFFF00"/>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ba5377b39e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ba5377b39e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a5377b39e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a5377b39e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a5377b39e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ba5377b39e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bfcbd151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bbfcbd15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bfcbd1517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bfcbd151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Highlighted section represents what is covered in this lesson.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bbfcbd1517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bbfcbd151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bfcbd1517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bbfcbd151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bfcbd1517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bbfcbd151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e94e0371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e94e0371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Highlighted section represents what is covered in this lesson.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e94e0371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e94e037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1 </a:t>
            </a:r>
            <a:r>
              <a:rPr lang="en" sz="1200">
                <a:solidFill>
                  <a:schemeClr val="dk1"/>
                </a:solidFill>
              </a:rPr>
              <a:t>Capitol Rotunda Mosaic, Free Use Image with permission from the Office of the Capitol Commission.</a:t>
            </a:r>
            <a:endParaRPr sz="1200"/>
          </a:p>
          <a:p>
            <a:pPr marL="0" lvl="0" indent="0" algn="l" rtl="0">
              <a:spcBef>
                <a:spcPts val="0"/>
              </a:spcBef>
              <a:spcAft>
                <a:spcPts val="0"/>
              </a:spcAft>
              <a:buNone/>
            </a:pPr>
            <a:r>
              <a:rPr lang="en" sz="1200"/>
              <a:t>2 </a:t>
            </a:r>
            <a:r>
              <a:rPr lang="en" sz="1200" i="1">
                <a:solidFill>
                  <a:schemeClr val="dk1"/>
                </a:solidFill>
              </a:rPr>
              <a:t>Fertile Ground </a:t>
            </a:r>
            <a:r>
              <a:rPr lang="en" sz="1200">
                <a:solidFill>
                  <a:schemeClr val="dk1"/>
                </a:solidFill>
              </a:rPr>
              <a:t>image, printed with permission from the artist, February 2024.</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e94e0371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e94e0371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provides some possible answers.  Answers not limited to these options.</a:t>
            </a:r>
            <a:endParaRPr/>
          </a:p>
          <a:p>
            <a:pPr marL="0" lvl="0" indent="0" algn="l" rtl="0">
              <a:spcBef>
                <a:spcPts val="0"/>
              </a:spcBef>
              <a:spcAft>
                <a:spcPts val="0"/>
              </a:spcAft>
              <a:buNone/>
            </a:pPr>
            <a:r>
              <a:rPr lang="en"/>
              <a:t>1 </a:t>
            </a:r>
            <a:r>
              <a:rPr lang="en" u="sng">
                <a:solidFill>
                  <a:schemeClr val="hlink"/>
                </a:solidFill>
                <a:hlinkClick r:id="rId3"/>
              </a:rPr>
              <a:t>https://nebraskacapitolart.com/art/genius-of-creative-energy/</a:t>
            </a:r>
            <a:endParaRPr/>
          </a:p>
          <a:p>
            <a:pPr marL="0" lvl="0" indent="0" algn="l" rtl="0">
              <a:spcBef>
                <a:spcPts val="0"/>
              </a:spcBef>
              <a:spcAft>
                <a:spcPts val="0"/>
              </a:spcAft>
              <a:buNone/>
            </a:pPr>
            <a:r>
              <a:rPr lang="en"/>
              <a:t>2 </a:t>
            </a:r>
            <a:r>
              <a:rPr lang="en" u="sng">
                <a:solidFill>
                  <a:schemeClr val="hlink"/>
                </a:solidFill>
                <a:hlinkClick r:id="rId4"/>
              </a:rPr>
              <a:t>https://www.onlyinyourstate.com/nebraska/fertile-ground-mural-ne/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e94e0371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e94e0371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Suggested to watch each of the four sections during different parts of the unit.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b="1">
                <a:solidFill>
                  <a:schemeClr val="dk1"/>
                </a:solidFill>
                <a:highlight>
                  <a:srgbClr val="FFFF00"/>
                </a:highlight>
              </a:rPr>
              <a:t>1.  Tell us briefly about the different public art projects you've coordinated over the years. Starts :42.</a:t>
            </a:r>
            <a:endParaRPr sz="1400" b="1">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  What has been the most meaningful in working with public art?  Starts 8:09.</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3. What are you currently working on in public art?  Starts 19:12.</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4.  What advice would you give about those pursuing public art? Starts 25:40.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e94e0371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e94e0371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fcc498082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fcc498082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NSjqFCpFLIYFi0pCWsaML3Hg7gPEDx-6/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NSjqFCpFLIYFi0pCWsaML3Hg7gPEDx-6/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NSjqFCpFLIYFi0pCWsaML3Hg7gPEDx-6/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NSjqFCpFLIYFi0pCWsaML3Hg7gPEDx-6/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7425"/>
            <a:ext cx="8520600" cy="10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 sz="1600" b="1"/>
              <a:t>PERSHING MURAL PROJECT CURRICULUM</a:t>
            </a:r>
            <a:endParaRPr sz="1600" b="1"/>
          </a:p>
          <a:p>
            <a:pPr marL="0" lvl="0" indent="0" algn="ctr" rtl="0">
              <a:spcBef>
                <a:spcPts val="0"/>
              </a:spcBef>
              <a:spcAft>
                <a:spcPts val="0"/>
              </a:spcAft>
              <a:buClr>
                <a:schemeClr val="dk1"/>
              </a:buClr>
              <a:buSzPts val="1100"/>
              <a:buFont typeface="Arial"/>
              <a:buNone/>
            </a:pPr>
            <a:r>
              <a:rPr lang="en" sz="1600" b="1"/>
              <a:t>Learning From the Past, Understanding the Present, </a:t>
            </a:r>
            <a:endParaRPr sz="1600" b="1"/>
          </a:p>
          <a:p>
            <a:pPr marL="0" lvl="0" indent="0" algn="ctr" rtl="0">
              <a:spcBef>
                <a:spcPts val="0"/>
              </a:spcBef>
              <a:spcAft>
                <a:spcPts val="0"/>
              </a:spcAft>
              <a:buClr>
                <a:schemeClr val="dk1"/>
              </a:buClr>
              <a:buSzPts val="1100"/>
              <a:buFont typeface="Arial"/>
              <a:buNone/>
            </a:pPr>
            <a:r>
              <a:rPr lang="en" sz="1600" b="1"/>
              <a:t>and Discovering the Future</a:t>
            </a:r>
            <a:endParaRPr/>
          </a:p>
        </p:txBody>
      </p:sp>
      <p:sp>
        <p:nvSpPr>
          <p:cNvPr id="55" name="Google Shape;55;p13"/>
          <p:cNvSpPr txBox="1">
            <a:spLocks noGrp="1"/>
          </p:cNvSpPr>
          <p:nvPr>
            <p:ph type="subTitle" idx="1"/>
          </p:nvPr>
        </p:nvSpPr>
        <p:spPr>
          <a:xfrm>
            <a:off x="311700" y="1040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chemeClr val="dk1"/>
                </a:solidFill>
              </a:rPr>
              <a:t>PUBLIC ART</a:t>
            </a:r>
            <a:endParaRPr b="1">
              <a:solidFill>
                <a:schemeClr val="dk1"/>
              </a:solidFill>
            </a:endParaRPr>
          </a:p>
        </p:txBody>
      </p:sp>
      <p:pic>
        <p:nvPicPr>
          <p:cNvPr id="56" name="Google Shape;56;p13"/>
          <p:cNvPicPr preferRelativeResize="0"/>
          <p:nvPr/>
        </p:nvPicPr>
        <p:blipFill>
          <a:blip r:embed="rId3">
            <a:alphaModFix/>
          </a:blip>
          <a:stretch>
            <a:fillRect/>
          </a:stretch>
        </p:blipFill>
        <p:spPr>
          <a:xfrm>
            <a:off x="343725" y="1670450"/>
            <a:ext cx="8456550" cy="290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Lesson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40" b="1"/>
              <a:t>Nebraska Standards Addressed:</a:t>
            </a:r>
            <a:endParaRPr sz="2140" b="1"/>
          </a:p>
          <a:p>
            <a:pPr marL="0" lvl="0" indent="0" algn="l" rtl="0">
              <a:spcBef>
                <a:spcPts val="0"/>
              </a:spcBef>
              <a:spcAft>
                <a:spcPts val="0"/>
              </a:spcAft>
              <a:buSzPts val="990"/>
              <a:buNone/>
            </a:pPr>
            <a:r>
              <a:rPr lang="en" sz="1960"/>
              <a:t>Create:  FA 8.2.1.a Investigate ideas and materials (glossary) to demonstrate planning and refining.</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Connect:  FA 8.2.4.d Explain how images and objects are used to convey a story, familiar experience, or connection to the world.</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Present:  FA 8.2.2.c Explore how the meaning of art can be affected by the presentation mode or venue (glossary) (e.g., reproduction, digital, social media (glossary), or original museum/gallery experience).</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highlight>
                  <a:srgbClr val="FFFF00"/>
                </a:highlight>
              </a:rPr>
              <a:t>Respond:  FA 8.2.3.d Explain why a work of art can evoke different interpretations and how artwork is interpreted and evaluated by the way it is displayed or presented.</a:t>
            </a:r>
            <a:endParaRPr sz="2140" b="1">
              <a:highlight>
                <a:srgbClr val="FFFF00"/>
              </a:highlight>
            </a:endParaRPr>
          </a:p>
          <a:p>
            <a:pPr marL="0" lvl="0" indent="0" algn="l" rtl="0">
              <a:spcBef>
                <a:spcPts val="0"/>
              </a:spcBef>
              <a:spcAft>
                <a:spcPts val="0"/>
              </a:spcAft>
              <a:buSzPts val="990"/>
              <a:buNone/>
            </a:pPr>
            <a:endParaRPr sz="32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40" b="1"/>
              <a:t>Objectives:</a:t>
            </a:r>
            <a:endParaRPr sz="3740" b="1"/>
          </a:p>
          <a:p>
            <a:pPr marL="0" lvl="0" indent="0" algn="l" rtl="0">
              <a:spcBef>
                <a:spcPts val="0"/>
              </a:spcBef>
              <a:spcAft>
                <a:spcPts val="0"/>
              </a:spcAft>
              <a:buSzPts val="990"/>
              <a:buNone/>
            </a:pPr>
            <a:r>
              <a:rPr lang="en" sz="3559"/>
              <a:t>The student will know the characteristics of public art.</a:t>
            </a:r>
            <a:endParaRPr sz="3559"/>
          </a:p>
          <a:p>
            <a:pPr marL="0" lvl="0" indent="0" algn="l" rtl="0">
              <a:spcBef>
                <a:spcPts val="0"/>
              </a:spcBef>
              <a:spcAft>
                <a:spcPts val="0"/>
              </a:spcAft>
              <a:buSzPts val="990"/>
              <a:buNone/>
            </a:pPr>
            <a:r>
              <a:rPr lang="en" sz="3559"/>
              <a:t>The student will understand the variables considered when presenting public art.</a:t>
            </a:r>
            <a:endParaRPr sz="3559"/>
          </a:p>
          <a:p>
            <a:pPr marL="0" lvl="0" indent="0" algn="l" rtl="0">
              <a:spcBef>
                <a:spcPts val="0"/>
              </a:spcBef>
              <a:spcAft>
                <a:spcPts val="0"/>
              </a:spcAft>
              <a:buSzPts val="990"/>
              <a:buNone/>
            </a:pPr>
            <a:r>
              <a:rPr lang="en" sz="3559"/>
              <a:t>The student will be able to explore public art in relation to their own community.</a:t>
            </a:r>
            <a:endParaRPr sz="3559"/>
          </a:p>
          <a:p>
            <a:pPr marL="0" lvl="0" indent="0" algn="l" rtl="0">
              <a:spcBef>
                <a:spcPts val="0"/>
              </a:spcBef>
              <a:spcAft>
                <a:spcPts val="0"/>
              </a:spcAft>
              <a:buSzPts val="990"/>
              <a:buNone/>
            </a:pPr>
            <a:endParaRPr sz="48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We will continue with the interview with Liz about public art.  As you watch the next section, note that Liz talks about artist autonomy.  Be prepared to share with others what that means to you.</a:t>
            </a:r>
            <a:endParaRPr sz="2120" b="1"/>
          </a:p>
        </p:txBody>
      </p:sp>
      <p:pic>
        <p:nvPicPr>
          <p:cNvPr id="146" name="Google Shape;146;p25">
            <a:hlinkClick r:id="rId3"/>
          </p:cNvPr>
          <p:cNvPicPr preferRelativeResize="0"/>
          <p:nvPr/>
        </p:nvPicPr>
        <p:blipFill>
          <a:blip r:embed="rId4">
            <a:alphaModFix/>
          </a:blip>
          <a:stretch>
            <a:fillRect/>
          </a:stretch>
        </p:blipFill>
        <p:spPr>
          <a:xfrm>
            <a:off x="2244000" y="2088775"/>
            <a:ext cx="4419599" cy="2455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20" b="1" dirty="0"/>
              <a:t>What is the purpose or goal of public art?</a:t>
            </a:r>
            <a:endParaRPr sz="3420" b="1" dirty="0"/>
          </a:p>
          <a:p>
            <a:pPr marL="0" lvl="0" indent="0" algn="ctr" rtl="0">
              <a:spcBef>
                <a:spcPts val="0"/>
              </a:spcBef>
              <a:spcAft>
                <a:spcPts val="0"/>
              </a:spcAft>
              <a:buSzPts val="990"/>
              <a:buNone/>
            </a:pPr>
            <a:endParaRPr sz="3420" b="1" dirty="0"/>
          </a:p>
          <a:p>
            <a:pPr marL="0" lvl="0" indent="0" algn="ctr" rtl="0">
              <a:spcBef>
                <a:spcPts val="0"/>
              </a:spcBef>
              <a:spcAft>
                <a:spcPts val="0"/>
              </a:spcAft>
              <a:buSzPts val="990"/>
              <a:buNone/>
            </a:pPr>
            <a:r>
              <a:rPr lang="en" sz="3420" b="1" dirty="0"/>
              <a:t>What does public art say about a community?</a:t>
            </a:r>
            <a:endParaRPr sz="3420" b="1" dirty="0"/>
          </a:p>
          <a:p>
            <a:pPr marL="0" lvl="0" indent="0" algn="ctr" rtl="0">
              <a:spcBef>
                <a:spcPts val="0"/>
              </a:spcBef>
              <a:spcAft>
                <a:spcPts val="0"/>
              </a:spcAft>
              <a:buSzPts val="990"/>
              <a:buNone/>
            </a:pPr>
            <a:endParaRPr sz="3420" b="1" dirty="0"/>
          </a:p>
          <a:p>
            <a:pPr marL="0" lvl="0" indent="0" algn="ctr" rtl="0">
              <a:spcBef>
                <a:spcPts val="0"/>
              </a:spcBef>
              <a:spcAft>
                <a:spcPts val="0"/>
              </a:spcAft>
              <a:buSzPts val="990"/>
              <a:buNone/>
            </a:pPr>
            <a:r>
              <a:rPr lang="en" sz="3420" b="1" dirty="0"/>
              <a:t>In what ways does public art serve social, civic, and even political purposes?</a:t>
            </a:r>
            <a:endParaRPr sz="3420" b="1" dirty="0"/>
          </a:p>
          <a:p>
            <a:pPr marL="0" lvl="0" indent="0" algn="l" rtl="0">
              <a:spcBef>
                <a:spcPts val="0"/>
              </a:spcBef>
              <a:spcAft>
                <a:spcPts val="0"/>
              </a:spcAft>
              <a:buClr>
                <a:schemeClr val="dk1"/>
              </a:buClr>
              <a:buSzPts val="990"/>
              <a:buFont typeface="Arial"/>
              <a:buNone/>
            </a:pPr>
            <a:endParaRPr sz="980" dirty="0">
              <a:highlight>
                <a:srgbClr val="FFFFFF"/>
              </a:highlight>
            </a:endParaRPr>
          </a:p>
          <a:p>
            <a:pPr marL="0" lvl="0" indent="0" algn="l" rtl="0">
              <a:spcBef>
                <a:spcPts val="0"/>
              </a:spcBef>
              <a:spcAft>
                <a:spcPts val="0"/>
              </a:spcAft>
              <a:buClr>
                <a:schemeClr val="dk1"/>
              </a:buClr>
              <a:buSzPts val="990"/>
              <a:buFont typeface="Arial"/>
              <a:buNone/>
            </a:pPr>
            <a:endParaRPr sz="980" dirty="0">
              <a:highlight>
                <a:srgbClr val="FFFFFF"/>
              </a:highlight>
            </a:endParaRPr>
          </a:p>
          <a:p>
            <a:pPr marL="0" lvl="0" indent="0" algn="ctr" rtl="0">
              <a:spcBef>
                <a:spcPts val="0"/>
              </a:spcBef>
              <a:spcAft>
                <a:spcPts val="0"/>
              </a:spcAft>
              <a:buSzPts val="990"/>
              <a:buNone/>
            </a:pPr>
            <a:endParaRPr sz="3420" b="1" dirty="0"/>
          </a:p>
        </p:txBody>
      </p:sp>
      <p:sp>
        <p:nvSpPr>
          <p:cNvPr id="152" name="Google Shape;152;p26"/>
          <p:cNvSpPr txBox="1"/>
          <p:nvPr/>
        </p:nvSpPr>
        <p:spPr>
          <a:xfrm>
            <a:off x="7369200" y="4863950"/>
            <a:ext cx="16746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200">
                <a:solidFill>
                  <a:schemeClr val="dk1"/>
                </a:solidFill>
              </a:rPr>
              <a:t>Respond:  FA 8.2.3.d </a:t>
            </a:r>
            <a:endParaRPr sz="12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20" b="1"/>
              <a:t>With your thoughts about artist autonomy or voice, how might what the artist expresses or personally connects to, impact how the viewer interprets the work?  Is there a connection between artist autonomy and viewer interpretation?</a:t>
            </a:r>
            <a:endParaRPr sz="3420" b="1"/>
          </a:p>
        </p:txBody>
      </p:sp>
      <p:sp>
        <p:nvSpPr>
          <p:cNvPr id="158" name="Google Shape;158;p27"/>
          <p:cNvSpPr txBox="1"/>
          <p:nvPr/>
        </p:nvSpPr>
        <p:spPr>
          <a:xfrm>
            <a:off x="7369200" y="4863950"/>
            <a:ext cx="16746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200">
                <a:solidFill>
                  <a:schemeClr val="dk1"/>
                </a:solidFill>
              </a:rPr>
              <a:t>Respond:  FA 8.2.3.d </a:t>
            </a:r>
            <a:endParaRPr sz="12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p:nvPr/>
        </p:nvSpPr>
        <p:spPr>
          <a:xfrm>
            <a:off x="5414875" y="299850"/>
            <a:ext cx="3239100" cy="4543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8"/>
          <p:cNvSpPr txBox="1"/>
          <p:nvPr/>
        </p:nvSpPr>
        <p:spPr>
          <a:xfrm>
            <a:off x="211400" y="362775"/>
            <a:ext cx="4963500" cy="44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An alternate activity for slide #15.</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 sz="1800" b="1">
                <a:solidFill>
                  <a:schemeClr val="dk1"/>
                </a:solidFill>
              </a:rPr>
              <a:t>Create two columns as outlined on the right.</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 sz="1800" b="1">
                <a:solidFill>
                  <a:schemeClr val="dk1"/>
                </a:solidFill>
              </a:rPr>
              <a:t>List as many components on the two topics as possible.  </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 sz="1800" b="1">
                <a:solidFill>
                  <a:schemeClr val="dk1"/>
                </a:solidFill>
              </a:rPr>
              <a:t>Draw lines between those that are in common.</a:t>
            </a:r>
            <a:endParaRPr sz="1800" b="1">
              <a:solidFill>
                <a:schemeClr val="dk1"/>
              </a:solidFill>
            </a:endParaRPr>
          </a:p>
          <a:p>
            <a:pPr marL="0" lvl="0" indent="0" algn="l" rtl="0">
              <a:spcBef>
                <a:spcPts val="0"/>
              </a:spcBef>
              <a:spcAft>
                <a:spcPts val="0"/>
              </a:spcAft>
              <a:buNone/>
            </a:pPr>
            <a:endParaRPr sz="1800" b="1">
              <a:solidFill>
                <a:schemeClr val="dk1"/>
              </a:solidFill>
            </a:endParaRPr>
          </a:p>
          <a:p>
            <a:pPr marL="0" lvl="0" indent="0" algn="l" rtl="0">
              <a:spcBef>
                <a:spcPts val="0"/>
              </a:spcBef>
              <a:spcAft>
                <a:spcPts val="0"/>
              </a:spcAft>
              <a:buNone/>
            </a:pPr>
            <a:r>
              <a:rPr lang="en" sz="1800" b="1">
                <a:solidFill>
                  <a:schemeClr val="dk1"/>
                </a:solidFill>
              </a:rPr>
              <a:t>Write a summary of your observations at the bottom.</a:t>
            </a:r>
            <a:endParaRPr sz="1800" b="1">
              <a:solidFill>
                <a:schemeClr val="dk1"/>
              </a:solidFill>
            </a:endParaRPr>
          </a:p>
        </p:txBody>
      </p:sp>
      <p:cxnSp>
        <p:nvCxnSpPr>
          <p:cNvPr id="165" name="Google Shape;165;p28"/>
          <p:cNvCxnSpPr>
            <a:stCxn id="163" idx="0"/>
          </p:cNvCxnSpPr>
          <p:nvPr/>
        </p:nvCxnSpPr>
        <p:spPr>
          <a:xfrm>
            <a:off x="7034425" y="299850"/>
            <a:ext cx="16800" cy="30549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28"/>
          <p:cNvCxnSpPr/>
          <p:nvPr/>
        </p:nvCxnSpPr>
        <p:spPr>
          <a:xfrm rot="10800000" flipH="1">
            <a:off x="5549825" y="737650"/>
            <a:ext cx="2864100" cy="15000"/>
          </a:xfrm>
          <a:prstGeom prst="straightConnector1">
            <a:avLst/>
          </a:prstGeom>
          <a:noFill/>
          <a:ln w="9525" cap="flat" cmpd="sng">
            <a:solidFill>
              <a:schemeClr val="dk2"/>
            </a:solidFill>
            <a:prstDash val="solid"/>
            <a:round/>
            <a:headEnd type="none" w="med" len="med"/>
            <a:tailEnd type="none" w="med" len="med"/>
          </a:ln>
        </p:spPr>
      </p:cxnSp>
      <p:sp>
        <p:nvSpPr>
          <p:cNvPr id="167" name="Google Shape;167;p28"/>
          <p:cNvSpPr txBox="1"/>
          <p:nvPr/>
        </p:nvSpPr>
        <p:spPr>
          <a:xfrm>
            <a:off x="5639800" y="362775"/>
            <a:ext cx="1259700" cy="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Artist autonomy</a:t>
            </a:r>
            <a:endParaRPr sz="1100" b="1">
              <a:solidFill>
                <a:schemeClr val="dk1"/>
              </a:solidFill>
            </a:endParaRPr>
          </a:p>
        </p:txBody>
      </p:sp>
      <p:sp>
        <p:nvSpPr>
          <p:cNvPr id="168" name="Google Shape;168;p28"/>
          <p:cNvSpPr txBox="1"/>
          <p:nvPr/>
        </p:nvSpPr>
        <p:spPr>
          <a:xfrm>
            <a:off x="7169350" y="286575"/>
            <a:ext cx="1259700" cy="27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rPr>
              <a:t>Viewer interpretation</a:t>
            </a:r>
            <a:endParaRPr sz="1100" b="1">
              <a:solidFill>
                <a:schemeClr val="dk1"/>
              </a:solidFill>
            </a:endParaRPr>
          </a:p>
        </p:txBody>
      </p:sp>
      <p:sp>
        <p:nvSpPr>
          <p:cNvPr id="169" name="Google Shape;169;p28"/>
          <p:cNvSpPr txBox="1"/>
          <p:nvPr/>
        </p:nvSpPr>
        <p:spPr>
          <a:xfrm>
            <a:off x="5639800" y="3472475"/>
            <a:ext cx="1259700" cy="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Summary:</a:t>
            </a:r>
            <a:endParaRPr sz="1100" b="1">
              <a:solidFill>
                <a:schemeClr val="dk1"/>
              </a:solidFill>
            </a:endParaRPr>
          </a:p>
        </p:txBody>
      </p:sp>
      <p:sp>
        <p:nvSpPr>
          <p:cNvPr id="170" name="Google Shape;170;p28"/>
          <p:cNvSpPr txBox="1"/>
          <p:nvPr/>
        </p:nvSpPr>
        <p:spPr>
          <a:xfrm>
            <a:off x="4901625" y="706150"/>
            <a:ext cx="427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71" name="Google Shape;171;p28"/>
          <p:cNvSpPr txBox="1"/>
          <p:nvPr/>
        </p:nvSpPr>
        <p:spPr>
          <a:xfrm>
            <a:off x="5549825" y="857525"/>
            <a:ext cx="324300" cy="27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1.</a:t>
            </a:r>
            <a:endParaRPr sz="1100" b="1">
              <a:solidFill>
                <a:schemeClr val="dk1"/>
              </a:solidFill>
            </a:endParaRPr>
          </a:p>
          <a:p>
            <a:pPr marL="0" lvl="0" indent="0" algn="l" rtl="0">
              <a:spcBef>
                <a:spcPts val="0"/>
              </a:spcBef>
              <a:spcAft>
                <a:spcPts val="0"/>
              </a:spcAft>
              <a:buNone/>
            </a:pPr>
            <a:r>
              <a:rPr lang="en" sz="1100" b="1">
                <a:solidFill>
                  <a:schemeClr val="dk1"/>
                </a:solidFill>
              </a:rPr>
              <a:t>2.</a:t>
            </a:r>
            <a:endParaRPr sz="1100" b="1">
              <a:solidFill>
                <a:schemeClr val="dk1"/>
              </a:solidFill>
            </a:endParaRPr>
          </a:p>
          <a:p>
            <a:pPr marL="0" lvl="0" indent="0" algn="l" rtl="0">
              <a:spcBef>
                <a:spcPts val="0"/>
              </a:spcBef>
              <a:spcAft>
                <a:spcPts val="0"/>
              </a:spcAft>
              <a:buNone/>
            </a:pPr>
            <a:r>
              <a:rPr lang="en" sz="1100" b="1">
                <a:solidFill>
                  <a:schemeClr val="dk1"/>
                </a:solidFill>
              </a:rPr>
              <a:t>3.</a:t>
            </a:r>
            <a:endParaRPr sz="1100" b="1">
              <a:solidFill>
                <a:schemeClr val="dk1"/>
              </a:solidFill>
            </a:endParaRPr>
          </a:p>
          <a:p>
            <a:pPr marL="0" lvl="0" indent="0" algn="l" rtl="0">
              <a:spcBef>
                <a:spcPts val="0"/>
              </a:spcBef>
              <a:spcAft>
                <a:spcPts val="0"/>
              </a:spcAft>
              <a:buNone/>
            </a:pPr>
            <a:r>
              <a:rPr lang="en" sz="1100" b="1">
                <a:solidFill>
                  <a:schemeClr val="dk1"/>
                </a:solidFill>
              </a:rPr>
              <a:t>4.</a:t>
            </a:r>
            <a:endParaRPr sz="1100" b="1">
              <a:solidFill>
                <a:schemeClr val="dk1"/>
              </a:solidFill>
            </a:endParaRPr>
          </a:p>
          <a:p>
            <a:pPr marL="0" lvl="0" indent="0" algn="l" rtl="0">
              <a:spcBef>
                <a:spcPts val="0"/>
              </a:spcBef>
              <a:spcAft>
                <a:spcPts val="0"/>
              </a:spcAft>
              <a:buNone/>
            </a:pPr>
            <a:r>
              <a:rPr lang="en" sz="1100" b="1">
                <a:solidFill>
                  <a:schemeClr val="dk1"/>
                </a:solidFill>
              </a:rPr>
              <a:t>5.</a:t>
            </a:r>
            <a:endParaRPr sz="1100" b="1">
              <a:solidFill>
                <a:schemeClr val="dk1"/>
              </a:solidFill>
            </a:endParaRPr>
          </a:p>
          <a:p>
            <a:pPr marL="0" lvl="0" indent="0" algn="l" rtl="0">
              <a:spcBef>
                <a:spcPts val="0"/>
              </a:spcBef>
              <a:spcAft>
                <a:spcPts val="0"/>
              </a:spcAft>
              <a:buNone/>
            </a:pPr>
            <a:r>
              <a:rPr lang="en" sz="1100" b="1">
                <a:solidFill>
                  <a:schemeClr val="dk1"/>
                </a:solidFill>
              </a:rPr>
              <a:t>6.</a:t>
            </a:r>
            <a:endParaRPr sz="1100" b="1">
              <a:solidFill>
                <a:schemeClr val="dk1"/>
              </a:solidFill>
            </a:endParaRPr>
          </a:p>
          <a:p>
            <a:pPr marL="0" lvl="0" indent="0" algn="l" rtl="0">
              <a:spcBef>
                <a:spcPts val="0"/>
              </a:spcBef>
              <a:spcAft>
                <a:spcPts val="0"/>
              </a:spcAft>
              <a:buNone/>
            </a:pPr>
            <a:r>
              <a:rPr lang="en" sz="1100" b="1">
                <a:solidFill>
                  <a:schemeClr val="dk1"/>
                </a:solidFill>
              </a:rPr>
              <a:t>…</a:t>
            </a:r>
            <a:endParaRPr sz="1100" b="1">
              <a:solidFill>
                <a:schemeClr val="dk1"/>
              </a:solidFill>
            </a:endParaRPr>
          </a:p>
        </p:txBody>
      </p:sp>
      <p:sp>
        <p:nvSpPr>
          <p:cNvPr id="172" name="Google Shape;172;p28"/>
          <p:cNvSpPr txBox="1"/>
          <p:nvPr/>
        </p:nvSpPr>
        <p:spPr>
          <a:xfrm>
            <a:off x="7169350" y="857525"/>
            <a:ext cx="324300" cy="27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1.</a:t>
            </a:r>
            <a:endParaRPr sz="1100" b="1">
              <a:solidFill>
                <a:schemeClr val="dk1"/>
              </a:solidFill>
            </a:endParaRPr>
          </a:p>
          <a:p>
            <a:pPr marL="0" lvl="0" indent="0" algn="l" rtl="0">
              <a:spcBef>
                <a:spcPts val="0"/>
              </a:spcBef>
              <a:spcAft>
                <a:spcPts val="0"/>
              </a:spcAft>
              <a:buNone/>
            </a:pPr>
            <a:r>
              <a:rPr lang="en" sz="1100" b="1">
                <a:solidFill>
                  <a:schemeClr val="dk1"/>
                </a:solidFill>
              </a:rPr>
              <a:t>2.</a:t>
            </a:r>
            <a:endParaRPr sz="1100" b="1">
              <a:solidFill>
                <a:schemeClr val="dk1"/>
              </a:solidFill>
            </a:endParaRPr>
          </a:p>
          <a:p>
            <a:pPr marL="0" lvl="0" indent="0" algn="l" rtl="0">
              <a:spcBef>
                <a:spcPts val="0"/>
              </a:spcBef>
              <a:spcAft>
                <a:spcPts val="0"/>
              </a:spcAft>
              <a:buNone/>
            </a:pPr>
            <a:r>
              <a:rPr lang="en" sz="1100" b="1">
                <a:solidFill>
                  <a:schemeClr val="dk1"/>
                </a:solidFill>
              </a:rPr>
              <a:t>3.</a:t>
            </a:r>
            <a:endParaRPr sz="1100" b="1">
              <a:solidFill>
                <a:schemeClr val="dk1"/>
              </a:solidFill>
            </a:endParaRPr>
          </a:p>
          <a:p>
            <a:pPr marL="0" lvl="0" indent="0" algn="l" rtl="0">
              <a:spcBef>
                <a:spcPts val="0"/>
              </a:spcBef>
              <a:spcAft>
                <a:spcPts val="0"/>
              </a:spcAft>
              <a:buNone/>
            </a:pPr>
            <a:r>
              <a:rPr lang="en" sz="1100" b="1">
                <a:solidFill>
                  <a:schemeClr val="dk1"/>
                </a:solidFill>
              </a:rPr>
              <a:t>4.</a:t>
            </a:r>
            <a:endParaRPr sz="1100" b="1">
              <a:solidFill>
                <a:schemeClr val="dk1"/>
              </a:solidFill>
            </a:endParaRPr>
          </a:p>
          <a:p>
            <a:pPr marL="0" lvl="0" indent="0" algn="l" rtl="0">
              <a:spcBef>
                <a:spcPts val="0"/>
              </a:spcBef>
              <a:spcAft>
                <a:spcPts val="0"/>
              </a:spcAft>
              <a:buNone/>
            </a:pPr>
            <a:r>
              <a:rPr lang="en" sz="1100" b="1">
                <a:solidFill>
                  <a:schemeClr val="dk1"/>
                </a:solidFill>
              </a:rPr>
              <a:t>5.</a:t>
            </a:r>
            <a:endParaRPr sz="1100" b="1">
              <a:solidFill>
                <a:schemeClr val="dk1"/>
              </a:solidFill>
            </a:endParaRPr>
          </a:p>
          <a:p>
            <a:pPr marL="0" lvl="0" indent="0" algn="l" rtl="0">
              <a:spcBef>
                <a:spcPts val="0"/>
              </a:spcBef>
              <a:spcAft>
                <a:spcPts val="0"/>
              </a:spcAft>
              <a:buNone/>
            </a:pPr>
            <a:r>
              <a:rPr lang="en" sz="1100" b="1">
                <a:solidFill>
                  <a:schemeClr val="dk1"/>
                </a:solidFill>
              </a:rPr>
              <a:t>6.</a:t>
            </a:r>
            <a:endParaRPr sz="1100" b="1">
              <a:solidFill>
                <a:schemeClr val="dk1"/>
              </a:solidFill>
            </a:endParaRPr>
          </a:p>
          <a:p>
            <a:pPr marL="0" lvl="0" indent="0" algn="l" rtl="0">
              <a:spcBef>
                <a:spcPts val="0"/>
              </a:spcBef>
              <a:spcAft>
                <a:spcPts val="0"/>
              </a:spcAft>
              <a:buNone/>
            </a:pPr>
            <a:r>
              <a:rPr lang="en" sz="1100" b="1">
                <a:solidFill>
                  <a:schemeClr val="dk1"/>
                </a:solidFill>
              </a:rPr>
              <a:t>…</a:t>
            </a:r>
            <a:endParaRPr sz="1100" b="1">
              <a:solidFill>
                <a:schemeClr val="dk1"/>
              </a:solidFill>
            </a:endParaRPr>
          </a:p>
        </p:txBody>
      </p:sp>
      <p:sp>
        <p:nvSpPr>
          <p:cNvPr id="173" name="Google Shape;173;p28"/>
          <p:cNvSpPr txBox="1"/>
          <p:nvPr/>
        </p:nvSpPr>
        <p:spPr>
          <a:xfrm>
            <a:off x="7369200" y="4863950"/>
            <a:ext cx="16746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Respond:  FA 8.2.3.d </a:t>
            </a:r>
            <a:endParaRPr sz="12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Closure:</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ct val="39285"/>
              <a:buFont typeface="Arial"/>
              <a:buNone/>
            </a:pPr>
            <a:r>
              <a:rPr lang="en" b="1"/>
              <a:t>After reflecting on artist autonomy and viewer interpretation, do you believe one is more important than the other?  Why?</a:t>
            </a:r>
            <a:endParaRPr b="1"/>
          </a:p>
          <a:p>
            <a:pPr marL="0" lvl="0" indent="0" algn="l" rtl="0">
              <a:spcBef>
                <a:spcPts val="0"/>
              </a:spcBef>
              <a:spcAft>
                <a:spcPts val="0"/>
              </a:spcAft>
              <a:buNone/>
            </a:pP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Lesson #3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40" b="1"/>
              <a:t>Nebraska Standards Addressed:</a:t>
            </a:r>
            <a:endParaRPr sz="2140" b="1"/>
          </a:p>
          <a:p>
            <a:pPr marL="0" lvl="0" indent="0" algn="l" rtl="0">
              <a:spcBef>
                <a:spcPts val="0"/>
              </a:spcBef>
              <a:spcAft>
                <a:spcPts val="0"/>
              </a:spcAft>
              <a:buSzPts val="990"/>
              <a:buNone/>
            </a:pPr>
            <a:r>
              <a:rPr lang="en" sz="1960"/>
              <a:t>Create:  FA 8.2.1.a Investigate ideas and materials (glossary) to demonstrate planning and refining.</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Connect:  FA 8.2.4.d Explain how images and objects are used to convey a story, familiar experience, or connection to the world.</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highlight>
                  <a:srgbClr val="FFFF00"/>
                </a:highlight>
              </a:rPr>
              <a:t>Present:  FA 8.2.2.c Explore how the meaning of art can be affected by the presentation mode or venue (glossary) (e.g., reproduction, digital, social media (glossary), or original museum/gallery experience).</a:t>
            </a:r>
            <a:endParaRPr sz="1960">
              <a:highlight>
                <a:srgbClr val="FFFF00"/>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Respond:  FA 8.2.3.d Explain why a work of art can evoke different interpretations and how artwork is interpreted and evaluated by the way it is displayed or presented.</a:t>
            </a:r>
            <a:endParaRPr sz="2140" b="1"/>
          </a:p>
          <a:p>
            <a:pPr marL="0" lvl="0" indent="0" algn="l" rtl="0">
              <a:spcBef>
                <a:spcPts val="0"/>
              </a:spcBef>
              <a:spcAft>
                <a:spcPts val="0"/>
              </a:spcAft>
              <a:buSzPts val="990"/>
              <a:buNone/>
            </a:pPr>
            <a:endParaRPr sz="322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Lesson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40" b="1"/>
              <a:t>Objectives:</a:t>
            </a:r>
            <a:endParaRPr sz="3740" b="1"/>
          </a:p>
          <a:p>
            <a:pPr marL="0" lvl="0" indent="0" algn="l" rtl="0">
              <a:spcBef>
                <a:spcPts val="0"/>
              </a:spcBef>
              <a:spcAft>
                <a:spcPts val="0"/>
              </a:spcAft>
              <a:buSzPts val="990"/>
              <a:buNone/>
            </a:pPr>
            <a:r>
              <a:rPr lang="en" sz="3559"/>
              <a:t>The student will know the characteristics of public art.</a:t>
            </a:r>
            <a:endParaRPr sz="3559"/>
          </a:p>
          <a:p>
            <a:pPr marL="0" lvl="0" indent="0" algn="l" rtl="0">
              <a:spcBef>
                <a:spcPts val="0"/>
              </a:spcBef>
              <a:spcAft>
                <a:spcPts val="0"/>
              </a:spcAft>
              <a:buSzPts val="990"/>
              <a:buNone/>
            </a:pPr>
            <a:r>
              <a:rPr lang="en" sz="3559">
                <a:highlight>
                  <a:srgbClr val="FFFF00"/>
                </a:highlight>
              </a:rPr>
              <a:t>The student will understand the variables considered when presenting public art.</a:t>
            </a:r>
            <a:endParaRPr sz="3559">
              <a:highlight>
                <a:srgbClr val="FFFF00"/>
              </a:highlight>
            </a:endParaRPr>
          </a:p>
          <a:p>
            <a:pPr marL="0" lvl="0" indent="0" algn="l" rtl="0">
              <a:spcBef>
                <a:spcPts val="0"/>
              </a:spcBef>
              <a:spcAft>
                <a:spcPts val="0"/>
              </a:spcAft>
              <a:buSzPts val="990"/>
              <a:buNone/>
            </a:pPr>
            <a:r>
              <a:rPr lang="en" sz="3559"/>
              <a:t>The student will be able to explore public art in relation to their own community.</a:t>
            </a:r>
            <a:endParaRPr sz="3559"/>
          </a:p>
          <a:p>
            <a:pPr marL="0" lvl="0" indent="0" algn="l" rtl="0">
              <a:spcBef>
                <a:spcPts val="0"/>
              </a:spcBef>
              <a:spcAft>
                <a:spcPts val="0"/>
              </a:spcAft>
              <a:buSzPts val="990"/>
              <a:buNone/>
            </a:pPr>
            <a:endParaRPr sz="482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6029700" y="560800"/>
            <a:ext cx="296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620" b="1"/>
              <a:t>Below are three works of art.</a:t>
            </a:r>
            <a:endParaRPr sz="1620" b="1"/>
          </a:p>
          <a:p>
            <a:pPr marL="0" lvl="0" indent="0" algn="l" rtl="0">
              <a:spcBef>
                <a:spcPts val="0"/>
              </a:spcBef>
              <a:spcAft>
                <a:spcPts val="0"/>
              </a:spcAft>
              <a:buSzPts val="990"/>
              <a:buNone/>
            </a:pPr>
            <a:r>
              <a:rPr lang="en" sz="1620" b="1"/>
              <a:t>Reflect on and then share with others the venue location and how that placement might impact the creation and/or viewing of the work.</a:t>
            </a:r>
            <a:endParaRPr sz="1620" b="1"/>
          </a:p>
        </p:txBody>
      </p:sp>
      <p:sp>
        <p:nvSpPr>
          <p:cNvPr id="199" name="Google Shape;199;p33"/>
          <p:cNvSpPr txBox="1"/>
          <p:nvPr/>
        </p:nvSpPr>
        <p:spPr>
          <a:xfrm>
            <a:off x="90550" y="3992100"/>
            <a:ext cx="2259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1</a:t>
            </a:r>
            <a:endParaRPr sz="1200">
              <a:solidFill>
                <a:schemeClr val="dk1"/>
              </a:solidFill>
            </a:endParaRPr>
          </a:p>
        </p:txBody>
      </p:sp>
      <p:pic>
        <p:nvPicPr>
          <p:cNvPr id="200" name="Google Shape;200;p33"/>
          <p:cNvPicPr preferRelativeResize="0"/>
          <p:nvPr/>
        </p:nvPicPr>
        <p:blipFill>
          <a:blip r:embed="rId3">
            <a:alphaModFix/>
          </a:blip>
          <a:stretch>
            <a:fillRect/>
          </a:stretch>
        </p:blipFill>
        <p:spPr>
          <a:xfrm>
            <a:off x="4530800" y="3841736"/>
            <a:ext cx="1274475" cy="726314"/>
          </a:xfrm>
          <a:prstGeom prst="rect">
            <a:avLst/>
          </a:prstGeom>
          <a:noFill/>
          <a:ln>
            <a:noFill/>
          </a:ln>
        </p:spPr>
      </p:pic>
      <p:pic>
        <p:nvPicPr>
          <p:cNvPr id="201" name="Google Shape;201;p33"/>
          <p:cNvPicPr preferRelativeResize="0"/>
          <p:nvPr/>
        </p:nvPicPr>
        <p:blipFill>
          <a:blip r:embed="rId4">
            <a:alphaModFix/>
          </a:blip>
          <a:stretch>
            <a:fillRect/>
          </a:stretch>
        </p:blipFill>
        <p:spPr>
          <a:xfrm>
            <a:off x="3487250" y="846725"/>
            <a:ext cx="2435850" cy="3392325"/>
          </a:xfrm>
          <a:prstGeom prst="rect">
            <a:avLst/>
          </a:prstGeom>
          <a:noFill/>
          <a:ln>
            <a:noFill/>
          </a:ln>
        </p:spPr>
      </p:pic>
      <p:sp>
        <p:nvSpPr>
          <p:cNvPr id="202" name="Google Shape;202;p33"/>
          <p:cNvSpPr txBox="1"/>
          <p:nvPr/>
        </p:nvSpPr>
        <p:spPr>
          <a:xfrm>
            <a:off x="3406250" y="4156550"/>
            <a:ext cx="8583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1"/>
                </a:solidFill>
              </a:rPr>
              <a:t>Norfolk, Nebraska</a:t>
            </a:r>
            <a:endParaRPr sz="600">
              <a:solidFill>
                <a:schemeClr val="dk1"/>
              </a:solidFill>
            </a:endParaRPr>
          </a:p>
        </p:txBody>
      </p:sp>
      <p:sp>
        <p:nvSpPr>
          <p:cNvPr id="203" name="Google Shape;203;p33"/>
          <p:cNvSpPr txBox="1"/>
          <p:nvPr/>
        </p:nvSpPr>
        <p:spPr>
          <a:xfrm>
            <a:off x="1257425" y="4520050"/>
            <a:ext cx="8583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1"/>
                </a:solidFill>
              </a:rPr>
              <a:t>Kearney, Nebraska</a:t>
            </a:r>
            <a:endParaRPr sz="600">
              <a:solidFill>
                <a:schemeClr val="dk1"/>
              </a:solidFill>
            </a:endParaRPr>
          </a:p>
        </p:txBody>
      </p:sp>
      <p:sp>
        <p:nvSpPr>
          <p:cNvPr id="204" name="Google Shape;204;p33"/>
          <p:cNvSpPr txBox="1"/>
          <p:nvPr/>
        </p:nvSpPr>
        <p:spPr>
          <a:xfrm>
            <a:off x="3243650" y="3737425"/>
            <a:ext cx="2259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2</a:t>
            </a:r>
            <a:endParaRPr sz="1200">
              <a:solidFill>
                <a:schemeClr val="dk1"/>
              </a:solidFill>
            </a:endParaRPr>
          </a:p>
        </p:txBody>
      </p:sp>
      <p:sp>
        <p:nvSpPr>
          <p:cNvPr id="205" name="Google Shape;205;p33"/>
          <p:cNvSpPr txBox="1"/>
          <p:nvPr/>
        </p:nvSpPr>
        <p:spPr>
          <a:xfrm>
            <a:off x="5923100" y="3691788"/>
            <a:ext cx="2259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3</a:t>
            </a:r>
            <a:endParaRPr sz="1200">
              <a:solidFill>
                <a:schemeClr val="dk1"/>
              </a:solidFill>
            </a:endParaRPr>
          </a:p>
        </p:txBody>
      </p:sp>
      <p:sp>
        <p:nvSpPr>
          <p:cNvPr id="206" name="Google Shape;206;p33"/>
          <p:cNvSpPr txBox="1"/>
          <p:nvPr/>
        </p:nvSpPr>
        <p:spPr>
          <a:xfrm>
            <a:off x="7641150" y="48504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Present:  FA 8.2.2.c</a:t>
            </a:r>
            <a:endParaRPr sz="1200"/>
          </a:p>
        </p:txBody>
      </p:sp>
      <p:pic>
        <p:nvPicPr>
          <p:cNvPr id="207" name="Google Shape;207;p33"/>
          <p:cNvPicPr preferRelativeResize="0"/>
          <p:nvPr/>
        </p:nvPicPr>
        <p:blipFill>
          <a:blip r:embed="rId5">
            <a:alphaModFix/>
          </a:blip>
          <a:stretch>
            <a:fillRect/>
          </a:stretch>
        </p:blipFill>
        <p:spPr>
          <a:xfrm>
            <a:off x="6149000" y="3247004"/>
            <a:ext cx="2835999" cy="1321044"/>
          </a:xfrm>
          <a:prstGeom prst="rect">
            <a:avLst/>
          </a:prstGeom>
          <a:noFill/>
          <a:ln>
            <a:noFill/>
          </a:ln>
        </p:spPr>
      </p:pic>
      <p:pic>
        <p:nvPicPr>
          <p:cNvPr id="208" name="Google Shape;208;p33"/>
          <p:cNvPicPr preferRelativeResize="0"/>
          <p:nvPr/>
        </p:nvPicPr>
        <p:blipFill>
          <a:blip r:embed="rId6">
            <a:alphaModFix/>
          </a:blip>
          <a:stretch>
            <a:fillRect/>
          </a:stretch>
        </p:blipFill>
        <p:spPr>
          <a:xfrm>
            <a:off x="380199" y="754263"/>
            <a:ext cx="2836000" cy="35772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We will continue with the interview with Liz about public art.  Liz shares about her latest public art project - the saving, restorating, and presenting of the Pershing Mural which was on the front of Pershing Auditorium from 1957-2023.</a:t>
            </a:r>
            <a:endParaRPr sz="2120" b="1"/>
          </a:p>
        </p:txBody>
      </p:sp>
      <p:pic>
        <p:nvPicPr>
          <p:cNvPr id="214" name="Google Shape;214;p34">
            <a:hlinkClick r:id="rId3"/>
          </p:cNvPr>
          <p:cNvPicPr preferRelativeResize="0"/>
          <p:nvPr/>
        </p:nvPicPr>
        <p:blipFill>
          <a:blip r:embed="rId4">
            <a:alphaModFix/>
          </a:blip>
          <a:stretch>
            <a:fillRect/>
          </a:stretch>
        </p:blipFill>
        <p:spPr>
          <a:xfrm>
            <a:off x="2244000" y="1479175"/>
            <a:ext cx="4419599" cy="2455333"/>
          </a:xfrm>
          <a:prstGeom prst="rect">
            <a:avLst/>
          </a:prstGeom>
          <a:noFill/>
          <a:ln>
            <a:noFill/>
          </a:ln>
        </p:spPr>
      </p:pic>
      <p:sp>
        <p:nvSpPr>
          <p:cNvPr id="215" name="Google Shape;215;p34"/>
          <p:cNvSpPr txBox="1">
            <a:spLocks noGrp="1"/>
          </p:cNvSpPr>
          <p:nvPr>
            <p:ph type="title"/>
          </p:nvPr>
        </p:nvSpPr>
        <p:spPr>
          <a:xfrm>
            <a:off x="490750" y="4163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Why might this public art project be so significant to Nebraskans?</a:t>
            </a:r>
            <a:endParaRPr sz="212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variables must be considered when presenting public art?</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21" name="Google Shape;221;p35"/>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The student will understand the variables considered when presenting public art.</a:t>
            </a:r>
            <a:endParaRPr sz="1200">
              <a:solidFill>
                <a:schemeClr val="dk1"/>
              </a:solidFill>
            </a:endParaRPr>
          </a:p>
        </p:txBody>
      </p:sp>
      <p:sp>
        <p:nvSpPr>
          <p:cNvPr id="222" name="Google Shape;222;p35"/>
          <p:cNvSpPr txBox="1"/>
          <p:nvPr/>
        </p:nvSpPr>
        <p:spPr>
          <a:xfrm>
            <a:off x="311700" y="1344750"/>
            <a:ext cx="7168800" cy="31980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 sz="2800" b="1">
                <a:solidFill>
                  <a:schemeClr val="dk1"/>
                </a:solidFill>
              </a:rPr>
              <a:t>Availability for viewing</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Placement for accessibility</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Security of art work</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Durability due to weather</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Safety for viewers</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Others?</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if…</a:t>
            </a:r>
            <a:endParaRPr b="1"/>
          </a:p>
          <a:p>
            <a:pPr marL="0" lvl="0" indent="0" algn="l" rtl="0">
              <a:spcBef>
                <a:spcPts val="0"/>
              </a:spcBef>
              <a:spcAft>
                <a:spcPts val="0"/>
              </a:spcAft>
              <a:buNone/>
            </a:pPr>
            <a:r>
              <a:rPr lang="en" b="1"/>
              <a:t>…you removed one of the considerations?  How would that impact the presenting of public art?</a:t>
            </a:r>
            <a:endParaRPr b="1"/>
          </a:p>
          <a:p>
            <a:pPr marL="0" lvl="0" indent="0" algn="l" rtl="0">
              <a:spcBef>
                <a:spcPts val="0"/>
              </a:spcBef>
              <a:spcAft>
                <a:spcPts val="0"/>
              </a:spcAft>
              <a:buNone/>
            </a:pPr>
            <a:endParaRPr b="1"/>
          </a:p>
        </p:txBody>
      </p:sp>
      <p:sp>
        <p:nvSpPr>
          <p:cNvPr id="228" name="Google Shape;228;p36"/>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The student will understand the variables considered when presenting public art.</a:t>
            </a:r>
            <a:endParaRPr sz="1200">
              <a:solidFill>
                <a:schemeClr val="dk1"/>
              </a:solidFill>
            </a:endParaRPr>
          </a:p>
        </p:txBody>
      </p:sp>
      <p:sp>
        <p:nvSpPr>
          <p:cNvPr id="229" name="Google Shape;229;p36"/>
          <p:cNvSpPr txBox="1"/>
          <p:nvPr/>
        </p:nvSpPr>
        <p:spPr>
          <a:xfrm>
            <a:off x="311700" y="1717875"/>
            <a:ext cx="7168800" cy="31980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 sz="2800" b="1">
                <a:solidFill>
                  <a:schemeClr val="dk1"/>
                </a:solidFill>
              </a:rPr>
              <a:t>Availability for viewing</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Placement for accessibility</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Security of art work</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Durability due to weather</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Safety for viewers</a:t>
            </a:r>
            <a:endParaRPr sz="2800" b="1">
              <a:solidFill>
                <a:schemeClr val="dk1"/>
              </a:solidFill>
            </a:endParaRPr>
          </a:p>
          <a:p>
            <a:pPr marL="457200" lvl="0" indent="-406400" algn="l" rtl="0">
              <a:spcBef>
                <a:spcPts val="0"/>
              </a:spcBef>
              <a:spcAft>
                <a:spcPts val="0"/>
              </a:spcAft>
              <a:buClr>
                <a:schemeClr val="dk1"/>
              </a:buClr>
              <a:buSzPts val="2800"/>
              <a:buChar char="-"/>
            </a:pPr>
            <a:r>
              <a:rPr lang="en" sz="2800" b="1">
                <a:solidFill>
                  <a:schemeClr val="dk1"/>
                </a:solidFill>
              </a:rPr>
              <a:t>Others?</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Another consideration with public art is funding.</a:t>
            </a:r>
            <a:endParaRPr b="1"/>
          </a:p>
        </p:txBody>
      </p:sp>
      <p:sp>
        <p:nvSpPr>
          <p:cNvPr id="235" name="Google Shape;23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None/>
            </a:pPr>
            <a:r>
              <a:rPr lang="en" sz="2400" b="1">
                <a:solidFill>
                  <a:schemeClr val="dk1"/>
                </a:solidFill>
              </a:rPr>
              <a:t>How is public art paid for?  </a:t>
            </a:r>
            <a:endParaRPr sz="2400" b="1">
              <a:solidFill>
                <a:schemeClr val="dk1"/>
              </a:solidFill>
            </a:endParaRPr>
          </a:p>
          <a:p>
            <a:pPr marL="0" lvl="0" indent="0" algn="l" rtl="0">
              <a:lnSpc>
                <a:spcPct val="100000"/>
              </a:lnSpc>
              <a:spcBef>
                <a:spcPts val="0"/>
              </a:spcBef>
              <a:spcAft>
                <a:spcPts val="0"/>
              </a:spcAft>
              <a:buNone/>
            </a:pPr>
            <a:endParaRPr sz="2400" b="1">
              <a:solidFill>
                <a:schemeClr val="dk1"/>
              </a:solidFill>
            </a:endParaRPr>
          </a:p>
          <a:p>
            <a:pPr marL="0" lvl="0" indent="0" algn="l" rtl="0">
              <a:lnSpc>
                <a:spcPct val="100000"/>
              </a:lnSpc>
              <a:spcBef>
                <a:spcPts val="0"/>
              </a:spcBef>
              <a:spcAft>
                <a:spcPts val="0"/>
              </a:spcAft>
              <a:buNone/>
            </a:pPr>
            <a:r>
              <a:rPr lang="en" sz="2400" b="1">
                <a:solidFill>
                  <a:schemeClr val="dk1"/>
                </a:solidFill>
              </a:rPr>
              <a:t>1) private donors </a:t>
            </a:r>
            <a:endParaRPr sz="2400" b="1">
              <a:solidFill>
                <a:schemeClr val="dk1"/>
              </a:solidFill>
            </a:endParaRPr>
          </a:p>
          <a:p>
            <a:pPr marL="0" lvl="0" indent="0" algn="l" rtl="0">
              <a:lnSpc>
                <a:spcPct val="100000"/>
              </a:lnSpc>
              <a:spcBef>
                <a:spcPts val="0"/>
              </a:spcBef>
              <a:spcAft>
                <a:spcPts val="0"/>
              </a:spcAft>
              <a:buNone/>
            </a:pPr>
            <a:endParaRPr sz="2400" b="1">
              <a:solidFill>
                <a:schemeClr val="dk1"/>
              </a:solidFill>
            </a:endParaRPr>
          </a:p>
          <a:p>
            <a:pPr marL="0" lvl="0" indent="0" algn="l" rtl="0">
              <a:lnSpc>
                <a:spcPct val="100000"/>
              </a:lnSpc>
              <a:spcBef>
                <a:spcPts val="0"/>
              </a:spcBef>
              <a:spcAft>
                <a:spcPts val="0"/>
              </a:spcAft>
              <a:buNone/>
            </a:pPr>
            <a:r>
              <a:rPr lang="en" sz="2400" b="1">
                <a:solidFill>
                  <a:schemeClr val="dk1"/>
                </a:solidFill>
              </a:rPr>
              <a:t>2) public dollars through arts programs.  </a:t>
            </a:r>
            <a:endParaRPr sz="2400" b="1">
              <a:solidFill>
                <a:schemeClr val="dk1"/>
              </a:solidFill>
            </a:endParaRPr>
          </a:p>
          <a:p>
            <a:pPr marL="0" lvl="0" indent="0" algn="l" rtl="0">
              <a:lnSpc>
                <a:spcPct val="100000"/>
              </a:lnSpc>
              <a:spcBef>
                <a:spcPts val="0"/>
              </a:spcBef>
              <a:spcAft>
                <a:spcPts val="0"/>
              </a:spcAft>
              <a:buNone/>
            </a:pPr>
            <a:endParaRPr sz="2400" b="1">
              <a:solidFill>
                <a:schemeClr val="dk1"/>
              </a:solidFill>
            </a:endParaRPr>
          </a:p>
          <a:p>
            <a:pPr marL="0" lvl="0" indent="0" algn="l" rtl="0">
              <a:lnSpc>
                <a:spcPct val="100000"/>
              </a:lnSpc>
              <a:spcBef>
                <a:spcPts val="0"/>
              </a:spcBef>
              <a:spcAft>
                <a:spcPts val="0"/>
              </a:spcAft>
              <a:buNone/>
            </a:pPr>
            <a:r>
              <a:rPr lang="en" sz="2400" b="1">
                <a:solidFill>
                  <a:schemeClr val="dk1"/>
                </a:solidFill>
              </a:rPr>
              <a:t>Or, maybe a combination of the two. </a:t>
            </a:r>
            <a:endParaRPr sz="2400" b="1">
              <a:solidFill>
                <a:schemeClr val="dk1"/>
              </a:solidFill>
            </a:endParaRPr>
          </a:p>
          <a:p>
            <a:pPr marL="0" lvl="0" indent="0" algn="l" rtl="0">
              <a:lnSpc>
                <a:spcPct val="100000"/>
              </a:lnSpc>
              <a:spcBef>
                <a:spcPts val="0"/>
              </a:spcBef>
              <a:spcAft>
                <a:spcPts val="0"/>
              </a:spcAft>
              <a:buNone/>
            </a:pPr>
            <a:endParaRPr sz="2400" b="1">
              <a:solidFill>
                <a:schemeClr val="dk1"/>
              </a:solidFill>
            </a:endParaRPr>
          </a:p>
          <a:p>
            <a:pPr marL="0" lvl="0" indent="0" algn="l" rtl="0">
              <a:lnSpc>
                <a:spcPct val="100000"/>
              </a:lnSpc>
              <a:spcBef>
                <a:spcPts val="0"/>
              </a:spcBef>
              <a:spcAft>
                <a:spcPts val="0"/>
              </a:spcAft>
              <a:buClr>
                <a:schemeClr val="dk1"/>
              </a:buClr>
              <a:buSzPct val="41250"/>
              <a:buFont typeface="Arial"/>
              <a:buNone/>
            </a:pPr>
            <a:r>
              <a:rPr lang="en" sz="2400" b="1">
                <a:solidFill>
                  <a:schemeClr val="dk1"/>
                </a:solidFill>
              </a:rPr>
              <a:t>How might the funding of a public art project impact who makes the art?  </a:t>
            </a:r>
            <a:endParaRPr sz="2400" b="1">
              <a:solidFill>
                <a:schemeClr val="dk1"/>
              </a:solidFill>
            </a:endParaRPr>
          </a:p>
          <a:p>
            <a:pPr marL="0" lvl="0" indent="0" algn="l" rtl="0">
              <a:lnSpc>
                <a:spcPct val="100000"/>
              </a:lnSpc>
              <a:spcBef>
                <a:spcPts val="0"/>
              </a:spcBef>
              <a:spcAft>
                <a:spcPts val="0"/>
              </a:spcAft>
              <a:buClr>
                <a:schemeClr val="dk1"/>
              </a:buClr>
              <a:buSzPct val="41250"/>
              <a:buFont typeface="Arial"/>
              <a:buNone/>
            </a:pPr>
            <a:endParaRPr sz="2400" b="1">
              <a:solidFill>
                <a:schemeClr val="dk1"/>
              </a:solidFill>
            </a:endParaRPr>
          </a:p>
          <a:p>
            <a:pPr marL="0" lvl="0" indent="0" algn="l" rtl="0">
              <a:lnSpc>
                <a:spcPct val="100000"/>
              </a:lnSpc>
              <a:spcBef>
                <a:spcPts val="0"/>
              </a:spcBef>
              <a:spcAft>
                <a:spcPts val="0"/>
              </a:spcAft>
              <a:buClr>
                <a:schemeClr val="dk1"/>
              </a:buClr>
              <a:buSzPct val="41250"/>
              <a:buFont typeface="Arial"/>
              <a:buNone/>
            </a:pPr>
            <a:r>
              <a:rPr lang="en" sz="2400" b="1">
                <a:solidFill>
                  <a:schemeClr val="dk1"/>
                </a:solidFill>
              </a:rPr>
              <a:t>How might the message of the public art be affected by funding? </a:t>
            </a:r>
            <a:endParaRPr sz="2400" b="1"/>
          </a:p>
        </p:txBody>
      </p:sp>
      <p:sp>
        <p:nvSpPr>
          <p:cNvPr id="236" name="Google Shape;236;p37"/>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The student will understand the variables considered when presenting public art.</a:t>
            </a: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Closure: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How might the meaning of the artwork be impacted by the venue in which the art is exhibited?</a:t>
            </a:r>
            <a:endParaRPr b="1"/>
          </a:p>
          <a:p>
            <a:pPr marL="0" lvl="0" indent="0" algn="l" rtl="0">
              <a:spcBef>
                <a:spcPts val="0"/>
              </a:spcBef>
              <a:spcAft>
                <a:spcPts val="0"/>
              </a:spcAft>
              <a:buNone/>
            </a:pP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Lesson #4</a:t>
            </a:r>
            <a:endParaRPr/>
          </a:p>
          <a:p>
            <a:pPr marL="0" lvl="0" indent="0" algn="ctr" rtl="0">
              <a:spcBef>
                <a:spcPts val="0"/>
              </a:spcBef>
              <a:spcAft>
                <a:spcPts val="0"/>
              </a:spcAft>
              <a:buNone/>
            </a:pPr>
            <a:r>
              <a:rPr lang="en"/>
              <a:t>This lesson would likely involve several class sessions.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40" b="1"/>
              <a:t>Nebraska Standards Addressed:</a:t>
            </a:r>
            <a:endParaRPr sz="2140" b="1"/>
          </a:p>
          <a:p>
            <a:pPr marL="0" lvl="0" indent="0" algn="l" rtl="0">
              <a:spcBef>
                <a:spcPts val="0"/>
              </a:spcBef>
              <a:spcAft>
                <a:spcPts val="0"/>
              </a:spcAft>
              <a:buSzPts val="990"/>
              <a:buNone/>
            </a:pPr>
            <a:r>
              <a:rPr lang="en" sz="1960">
                <a:highlight>
                  <a:srgbClr val="FFFF00"/>
                </a:highlight>
              </a:rPr>
              <a:t>Create:  FA 8.2.1.a Investigate ideas and materials (glossary) to demonstrate planning and refining.</a:t>
            </a:r>
            <a:endParaRPr sz="1960">
              <a:highlight>
                <a:srgbClr val="FFFF00"/>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Connect:  FA 8.2.4.d Explain how images and objects are used to convey a story, familiar experience, or connection to the world.</a:t>
            </a:r>
            <a:endParaRPr sz="1960"/>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highlight>
                  <a:schemeClr val="lt1"/>
                </a:highlight>
              </a:rPr>
              <a:t>Present:  FA 8.2.2.c Explore how the meaning of art can be affected by the presentation mode or venue (glossary) (e.g., reproduction, digital, social media (glossary), or original museum/gallery experience).</a:t>
            </a:r>
            <a:endParaRPr sz="1960">
              <a:highlight>
                <a:schemeClr val="lt1"/>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Respond:  FA 8.2.3.d Explain why a work of art can evoke different interpretations and how artwork is interpreted and evaluated by the way it is displayed or presented.</a:t>
            </a:r>
            <a:endParaRPr sz="2140" b="1"/>
          </a:p>
          <a:p>
            <a:pPr marL="0" lvl="0" indent="0" algn="l" rtl="0">
              <a:spcBef>
                <a:spcPts val="0"/>
              </a:spcBef>
              <a:spcAft>
                <a:spcPts val="0"/>
              </a:spcAft>
              <a:buSzPts val="990"/>
              <a:buNone/>
            </a:pPr>
            <a:endParaRPr sz="322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40" b="1"/>
              <a:t>Objectives:</a:t>
            </a:r>
            <a:endParaRPr sz="3740" b="1"/>
          </a:p>
          <a:p>
            <a:pPr marL="0" lvl="0" indent="0" algn="l" rtl="0">
              <a:spcBef>
                <a:spcPts val="0"/>
              </a:spcBef>
              <a:spcAft>
                <a:spcPts val="0"/>
              </a:spcAft>
              <a:buSzPts val="990"/>
              <a:buNone/>
            </a:pPr>
            <a:r>
              <a:rPr lang="en" sz="3559"/>
              <a:t>The student will know the characteristics of public art.</a:t>
            </a:r>
            <a:endParaRPr sz="3559"/>
          </a:p>
          <a:p>
            <a:pPr marL="0" lvl="0" indent="0" algn="l" rtl="0">
              <a:spcBef>
                <a:spcPts val="0"/>
              </a:spcBef>
              <a:spcAft>
                <a:spcPts val="0"/>
              </a:spcAft>
              <a:buSzPts val="990"/>
              <a:buNone/>
            </a:pPr>
            <a:r>
              <a:rPr lang="en" sz="3559">
                <a:highlight>
                  <a:schemeClr val="lt1"/>
                </a:highlight>
              </a:rPr>
              <a:t>The student will understand the variables considered when presenting public art.</a:t>
            </a:r>
            <a:endParaRPr sz="3559">
              <a:highlight>
                <a:schemeClr val="lt1"/>
              </a:highlight>
            </a:endParaRPr>
          </a:p>
          <a:p>
            <a:pPr marL="0" lvl="0" indent="0" algn="l" rtl="0">
              <a:spcBef>
                <a:spcPts val="0"/>
              </a:spcBef>
              <a:spcAft>
                <a:spcPts val="0"/>
              </a:spcAft>
              <a:buSzPts val="990"/>
              <a:buNone/>
            </a:pPr>
            <a:r>
              <a:rPr lang="en" sz="3559">
                <a:highlight>
                  <a:srgbClr val="FFFF00"/>
                </a:highlight>
              </a:rPr>
              <a:t>The student will be able to explore public art in relation to their own community.</a:t>
            </a:r>
            <a:endParaRPr sz="3559">
              <a:highlight>
                <a:srgbClr val="FFFF00"/>
              </a:highlight>
            </a:endParaRPr>
          </a:p>
          <a:p>
            <a:pPr marL="0" lvl="0" indent="0" algn="l" rtl="0">
              <a:spcBef>
                <a:spcPts val="0"/>
              </a:spcBef>
              <a:spcAft>
                <a:spcPts val="0"/>
              </a:spcAft>
              <a:buSzPts val="990"/>
              <a:buNone/>
            </a:pPr>
            <a:endParaRPr sz="48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140" b="1"/>
              <a:t>Nebraska Standards Addressed:</a:t>
            </a:r>
            <a:endParaRPr sz="2140" b="1"/>
          </a:p>
          <a:p>
            <a:pPr marL="0" lvl="0" indent="0" algn="l" rtl="0">
              <a:spcBef>
                <a:spcPts val="0"/>
              </a:spcBef>
              <a:spcAft>
                <a:spcPts val="0"/>
              </a:spcAft>
              <a:buClr>
                <a:schemeClr val="dk1"/>
              </a:buClr>
              <a:buSzPts val="990"/>
              <a:buFont typeface="Arial"/>
              <a:buNone/>
            </a:pPr>
            <a:r>
              <a:rPr lang="en" sz="1960"/>
              <a:t>Create:  FA 8.2.1.a Investigate ideas and materials (glossary) to demonstrate planning and refining.</a:t>
            </a:r>
            <a:endParaRPr sz="1960"/>
          </a:p>
          <a:p>
            <a:pPr marL="0" lvl="0" indent="0" algn="l" rtl="0">
              <a:spcBef>
                <a:spcPts val="0"/>
              </a:spcBef>
              <a:spcAft>
                <a:spcPts val="0"/>
              </a:spcAft>
              <a:buClr>
                <a:schemeClr val="dk1"/>
              </a:buClr>
              <a:buSzPts val="990"/>
              <a:buFont typeface="Arial"/>
              <a:buNone/>
            </a:pPr>
            <a:endParaRPr sz="1960"/>
          </a:p>
          <a:p>
            <a:pPr marL="0" lvl="0" indent="0" algn="l" rtl="0">
              <a:spcBef>
                <a:spcPts val="0"/>
              </a:spcBef>
              <a:spcAft>
                <a:spcPts val="0"/>
              </a:spcAft>
              <a:buClr>
                <a:schemeClr val="dk1"/>
              </a:buClr>
              <a:buSzPts val="990"/>
              <a:buFont typeface="Arial"/>
              <a:buNone/>
            </a:pPr>
            <a:r>
              <a:rPr lang="en" sz="1960">
                <a:highlight>
                  <a:srgbClr val="FFFF00"/>
                </a:highlight>
              </a:rPr>
              <a:t>Connect:  FA 8.2.4.d Explain how images and objects are used to convey a story, familiar experience, or connection to the world.</a:t>
            </a:r>
            <a:endParaRPr sz="1960">
              <a:highlight>
                <a:srgbClr val="FFFF00"/>
              </a:highlight>
            </a:endParaRPr>
          </a:p>
          <a:p>
            <a:pPr marL="0" lvl="0" indent="0" algn="l" rtl="0">
              <a:spcBef>
                <a:spcPts val="0"/>
              </a:spcBef>
              <a:spcAft>
                <a:spcPts val="0"/>
              </a:spcAft>
              <a:buClr>
                <a:schemeClr val="dk1"/>
              </a:buClr>
              <a:buSzPts val="990"/>
              <a:buFont typeface="Arial"/>
              <a:buNone/>
            </a:pPr>
            <a:endParaRPr sz="1960"/>
          </a:p>
          <a:p>
            <a:pPr marL="0" lvl="0" indent="0" algn="l" rtl="0">
              <a:spcBef>
                <a:spcPts val="0"/>
              </a:spcBef>
              <a:spcAft>
                <a:spcPts val="0"/>
              </a:spcAft>
              <a:buClr>
                <a:schemeClr val="dk1"/>
              </a:buClr>
              <a:buSzPts val="990"/>
              <a:buFont typeface="Arial"/>
              <a:buNone/>
            </a:pPr>
            <a:r>
              <a:rPr lang="en" sz="1960"/>
              <a:t>Present:  FA 8.2.2.c Explore how the meaning of art can be affected by the presentation mode or venue (glossary) (e.g., reproduction, digital, social media (glossary), or original museum/gallery experience).</a:t>
            </a:r>
            <a:endParaRPr sz="1960"/>
          </a:p>
          <a:p>
            <a:pPr marL="0" lvl="0" indent="0" algn="l" rtl="0">
              <a:spcBef>
                <a:spcPts val="0"/>
              </a:spcBef>
              <a:spcAft>
                <a:spcPts val="0"/>
              </a:spcAft>
              <a:buClr>
                <a:schemeClr val="dk1"/>
              </a:buClr>
              <a:buSzPts val="990"/>
              <a:buFont typeface="Arial"/>
              <a:buNone/>
            </a:pPr>
            <a:endParaRPr sz="1960"/>
          </a:p>
          <a:p>
            <a:pPr marL="0" lvl="0" indent="0" algn="l" rtl="0">
              <a:spcBef>
                <a:spcPts val="0"/>
              </a:spcBef>
              <a:spcAft>
                <a:spcPts val="0"/>
              </a:spcAft>
              <a:buClr>
                <a:schemeClr val="dk1"/>
              </a:buClr>
              <a:buSzPts val="990"/>
              <a:buFont typeface="Arial"/>
              <a:buNone/>
            </a:pPr>
            <a:r>
              <a:rPr lang="en" sz="1960"/>
              <a:t>Respond:  FA 8.2.3.d Explain why a work of art can evoke different interpretations and how artwork is interpreted and evaluated by the way it is displayed or presented.</a:t>
            </a:r>
            <a:endParaRPr sz="2140" b="1"/>
          </a:p>
          <a:p>
            <a:pPr marL="0" lvl="0" indent="0" algn="l" rtl="0">
              <a:spcBef>
                <a:spcPts val="0"/>
              </a:spcBef>
              <a:spcAft>
                <a:spcPts val="0"/>
              </a:spcAft>
              <a:buSzPts val="990"/>
              <a:buNone/>
            </a:pPr>
            <a:endParaRPr sz="322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We will finish with the interview with Liz about public art.  Liz provides suggestions for anyone wanting to explore public art in their community.</a:t>
            </a:r>
            <a:endParaRPr sz="2120" b="1"/>
          </a:p>
        </p:txBody>
      </p:sp>
      <p:pic>
        <p:nvPicPr>
          <p:cNvPr id="262" name="Google Shape;262;p42">
            <a:hlinkClick r:id="rId3"/>
          </p:cNvPr>
          <p:cNvPicPr preferRelativeResize="0"/>
          <p:nvPr/>
        </p:nvPicPr>
        <p:blipFill>
          <a:blip r:embed="rId4">
            <a:alphaModFix/>
          </a:blip>
          <a:stretch>
            <a:fillRect/>
          </a:stretch>
        </p:blipFill>
        <p:spPr>
          <a:xfrm>
            <a:off x="2244000" y="1479175"/>
            <a:ext cx="4419599" cy="2455333"/>
          </a:xfrm>
          <a:prstGeom prst="rect">
            <a:avLst/>
          </a:prstGeom>
          <a:noFill/>
          <a:ln>
            <a:noFill/>
          </a:ln>
        </p:spPr>
      </p:pic>
      <p:sp>
        <p:nvSpPr>
          <p:cNvPr id="263" name="Google Shape;263;p42"/>
          <p:cNvSpPr txBox="1">
            <a:spLocks noGrp="1"/>
          </p:cNvSpPr>
          <p:nvPr>
            <p:ph type="title"/>
          </p:nvPr>
        </p:nvSpPr>
        <p:spPr>
          <a:xfrm>
            <a:off x="490750" y="4163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What advice does Liz provide?</a:t>
            </a:r>
            <a:endParaRPr sz="212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t>Where do we find public art in our town, city, community?  </a:t>
            </a:r>
            <a:endParaRPr sz="2500" b="1"/>
          </a:p>
          <a:p>
            <a:pPr marL="0" lvl="0" indent="0" algn="l" rtl="0">
              <a:spcBef>
                <a:spcPts val="0"/>
              </a:spcBef>
              <a:spcAft>
                <a:spcPts val="0"/>
              </a:spcAft>
              <a:buSzPts val="990"/>
              <a:buNone/>
            </a:pPr>
            <a:endParaRPr sz="2500" b="1"/>
          </a:p>
          <a:p>
            <a:pPr marL="0" lvl="0" indent="0" algn="l" rtl="0">
              <a:spcBef>
                <a:spcPts val="0"/>
              </a:spcBef>
              <a:spcAft>
                <a:spcPts val="0"/>
              </a:spcAft>
              <a:buSzPts val="990"/>
              <a:buNone/>
            </a:pPr>
            <a:r>
              <a:rPr lang="en" sz="2500" b="1"/>
              <a:t>Where are areas that are void of public art?  </a:t>
            </a:r>
            <a:endParaRPr sz="2500" b="1"/>
          </a:p>
          <a:p>
            <a:pPr marL="0" lvl="0" indent="0" algn="l" rtl="0">
              <a:spcBef>
                <a:spcPts val="0"/>
              </a:spcBef>
              <a:spcAft>
                <a:spcPts val="0"/>
              </a:spcAft>
              <a:buSzPts val="990"/>
              <a:buNone/>
            </a:pPr>
            <a:endParaRPr sz="2500" b="1"/>
          </a:p>
          <a:p>
            <a:pPr marL="0" lvl="0" indent="0" algn="l" rtl="0">
              <a:spcBef>
                <a:spcPts val="0"/>
              </a:spcBef>
              <a:spcAft>
                <a:spcPts val="0"/>
              </a:spcAft>
              <a:buSzPts val="990"/>
              <a:buNone/>
            </a:pPr>
            <a:r>
              <a:rPr lang="en" sz="2500" b="1"/>
              <a:t>Why?</a:t>
            </a:r>
            <a:endParaRPr sz="2500" b="1"/>
          </a:p>
          <a:p>
            <a:pPr marL="0" lvl="0" indent="0" algn="l" rtl="0">
              <a:spcBef>
                <a:spcPts val="0"/>
              </a:spcBef>
              <a:spcAft>
                <a:spcPts val="0"/>
              </a:spcAft>
              <a:buSzPts val="990"/>
              <a:buNone/>
            </a:pPr>
            <a:endParaRPr sz="2500" b="1"/>
          </a:p>
          <a:p>
            <a:pPr marL="0" lvl="0" indent="0" algn="l" rtl="0">
              <a:spcBef>
                <a:spcPts val="0"/>
              </a:spcBef>
              <a:spcAft>
                <a:spcPts val="0"/>
              </a:spcAft>
              <a:buSzPts val="990"/>
              <a:buNone/>
            </a:pPr>
            <a:endParaRPr sz="2500" b="1"/>
          </a:p>
        </p:txBody>
      </p:sp>
      <p:sp>
        <p:nvSpPr>
          <p:cNvPr id="269" name="Google Shape;269;p43"/>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990"/>
              <a:buFont typeface="Arial"/>
              <a:buNone/>
            </a:pPr>
            <a:r>
              <a:rPr lang="en" sz="1200">
                <a:solidFill>
                  <a:schemeClr val="dk1"/>
                </a:solidFill>
                <a:highlight>
                  <a:schemeClr val="lt1"/>
                </a:highlight>
              </a:rPr>
              <a:t>The student will be able to explore public art in relation to their own community.</a:t>
            </a:r>
            <a:endParaRPr sz="1200">
              <a:solidFill>
                <a:schemeClr val="dk1"/>
              </a:solidFill>
              <a:highlight>
                <a:schemeClr val="lt1"/>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b="1"/>
              <a:t>Art Problem: Design and create a prototype for a public art piece for the community.</a:t>
            </a:r>
            <a:endParaRPr sz="2120" b="1"/>
          </a:p>
          <a:p>
            <a:pPr marL="0" lvl="0" indent="0" algn="l" rtl="0">
              <a:spcBef>
                <a:spcPts val="0"/>
              </a:spcBef>
              <a:spcAft>
                <a:spcPts val="0"/>
              </a:spcAft>
              <a:buSzPts val="990"/>
              <a:buNone/>
            </a:pPr>
            <a:endParaRPr sz="2120" b="1"/>
          </a:p>
          <a:p>
            <a:pPr marL="0" lvl="0" indent="0" algn="l" rtl="0">
              <a:spcBef>
                <a:spcPts val="0"/>
              </a:spcBef>
              <a:spcAft>
                <a:spcPts val="0"/>
              </a:spcAft>
              <a:buSzPts val="990"/>
              <a:buNone/>
            </a:pPr>
            <a:r>
              <a:rPr lang="en" sz="2120" b="1"/>
              <a:t>Research:  What imagery might best represent the community?</a:t>
            </a:r>
            <a:endParaRPr sz="2120" b="1"/>
          </a:p>
          <a:p>
            <a:pPr marL="0" lvl="0" indent="0" algn="l" rtl="0">
              <a:spcBef>
                <a:spcPts val="0"/>
              </a:spcBef>
              <a:spcAft>
                <a:spcPts val="0"/>
              </a:spcAft>
              <a:buSzPts val="990"/>
              <a:buNone/>
            </a:pPr>
            <a:endParaRPr sz="2120" b="1"/>
          </a:p>
          <a:p>
            <a:pPr marL="0" lvl="0" indent="0" algn="l" rtl="0">
              <a:spcBef>
                <a:spcPts val="0"/>
              </a:spcBef>
              <a:spcAft>
                <a:spcPts val="0"/>
              </a:spcAft>
              <a:buSzPts val="990"/>
              <a:buNone/>
            </a:pPr>
            <a:r>
              <a:rPr lang="en" sz="2120" b="1"/>
              <a:t>Ideation:  Develop a series of solution for public art.</a:t>
            </a:r>
            <a:endParaRPr sz="2120" b="1"/>
          </a:p>
          <a:p>
            <a:pPr marL="0" lvl="0" indent="0" algn="l" rtl="0">
              <a:spcBef>
                <a:spcPts val="0"/>
              </a:spcBef>
              <a:spcAft>
                <a:spcPts val="0"/>
              </a:spcAft>
              <a:buSzPts val="990"/>
              <a:buNone/>
            </a:pPr>
            <a:endParaRPr sz="2120" b="1"/>
          </a:p>
          <a:p>
            <a:pPr marL="0" lvl="0" indent="0" algn="l" rtl="0">
              <a:spcBef>
                <a:spcPts val="0"/>
              </a:spcBef>
              <a:spcAft>
                <a:spcPts val="0"/>
              </a:spcAft>
              <a:buSzPts val="990"/>
              <a:buNone/>
            </a:pPr>
            <a:r>
              <a:rPr lang="en" sz="2120" b="1"/>
              <a:t>Creation:  Build a prototype using materials of choice, by teacher, student, or both.</a:t>
            </a:r>
            <a:endParaRPr sz="2120" b="1"/>
          </a:p>
          <a:p>
            <a:pPr marL="0" lvl="0" indent="0" algn="l" rtl="0">
              <a:spcBef>
                <a:spcPts val="0"/>
              </a:spcBef>
              <a:spcAft>
                <a:spcPts val="0"/>
              </a:spcAft>
              <a:buSzPts val="990"/>
              <a:buNone/>
            </a:pPr>
            <a:endParaRPr sz="2120" b="1"/>
          </a:p>
          <a:p>
            <a:pPr marL="0" lvl="0" indent="0" algn="l" rtl="0">
              <a:spcBef>
                <a:spcPts val="0"/>
              </a:spcBef>
              <a:spcAft>
                <a:spcPts val="0"/>
              </a:spcAft>
              <a:buSzPts val="990"/>
              <a:buNone/>
            </a:pPr>
            <a:r>
              <a:rPr lang="en" sz="2120" b="1"/>
              <a:t>Verification:  How does the public art prototype solve the art problem?  What did I learn from the unit?  How does what I learned impact the future? (This concept will be explored further in lesson #5)</a:t>
            </a:r>
            <a:endParaRPr sz="2120" b="1"/>
          </a:p>
        </p:txBody>
      </p:sp>
      <p:sp>
        <p:nvSpPr>
          <p:cNvPr id="275" name="Google Shape;275;p44"/>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highlight>
                  <a:schemeClr val="lt1"/>
                </a:highlight>
              </a:rPr>
              <a:t>The student will be able to explore public art in relation to their own community.</a:t>
            </a:r>
            <a:endParaRPr sz="1200">
              <a:solidFill>
                <a:schemeClr val="dk1"/>
              </a:solidFill>
              <a:highlight>
                <a:schemeClr val="lt1"/>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Closure: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What part of your design do you feel is most successful?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Are there any areas to improve?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If you could rework this project, what would you change?</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Lesson #5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40" b="1"/>
              <a:t>Nebraska Standards Addressed:</a:t>
            </a:r>
            <a:endParaRPr sz="2140" b="1"/>
          </a:p>
          <a:p>
            <a:pPr marL="0" lvl="0" indent="0" algn="l" rtl="0">
              <a:spcBef>
                <a:spcPts val="0"/>
              </a:spcBef>
              <a:spcAft>
                <a:spcPts val="0"/>
              </a:spcAft>
              <a:buSzPts val="990"/>
              <a:buNone/>
            </a:pPr>
            <a:r>
              <a:rPr lang="en" sz="1960">
                <a:highlight>
                  <a:schemeClr val="lt1"/>
                </a:highlight>
              </a:rPr>
              <a:t>Create:  FA 8.2.1.a Investigate ideas and materials (glossary) to demonstrate planning and refining.</a:t>
            </a:r>
            <a:endParaRPr sz="1960">
              <a:highlight>
                <a:schemeClr val="lt1"/>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highlight>
                  <a:srgbClr val="FFFF00"/>
                </a:highlight>
              </a:rPr>
              <a:t>Connect:  FA 8.2.4.d Explain how images and objects are used to convey a story, familiar experience, or connection to the world.</a:t>
            </a:r>
            <a:endParaRPr sz="1960">
              <a:highlight>
                <a:srgbClr val="FFFF00"/>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highlight>
                  <a:schemeClr val="lt1"/>
                </a:highlight>
              </a:rPr>
              <a:t>Present:  FA 8.2.2.c Explore how the meaning of art can be affected by the presentation mode or venue (glossary) (e.g., reproduction, digital, social media (glossary), or original museum/gallery experience).</a:t>
            </a:r>
            <a:endParaRPr sz="1960">
              <a:highlight>
                <a:schemeClr val="lt1"/>
              </a:highlight>
            </a:endParaRPr>
          </a:p>
          <a:p>
            <a:pPr marL="0" lvl="0" indent="0" algn="l" rtl="0">
              <a:spcBef>
                <a:spcPts val="0"/>
              </a:spcBef>
              <a:spcAft>
                <a:spcPts val="0"/>
              </a:spcAft>
              <a:buSzPts val="990"/>
              <a:buNone/>
            </a:pPr>
            <a:endParaRPr sz="1960"/>
          </a:p>
          <a:p>
            <a:pPr marL="0" lvl="0" indent="0" algn="l" rtl="0">
              <a:spcBef>
                <a:spcPts val="0"/>
              </a:spcBef>
              <a:spcAft>
                <a:spcPts val="0"/>
              </a:spcAft>
              <a:buSzPts val="990"/>
              <a:buNone/>
            </a:pPr>
            <a:r>
              <a:rPr lang="en" sz="1960"/>
              <a:t>Respond:  FA 8.2.3.d Explain why a work of art can evoke different interpretations and how artwork is interpreted and evaluated by the way it is displayed or presented.</a:t>
            </a:r>
            <a:endParaRPr sz="2140" b="1"/>
          </a:p>
          <a:p>
            <a:pPr marL="0" lvl="0" indent="0" algn="l" rtl="0">
              <a:spcBef>
                <a:spcPts val="0"/>
              </a:spcBef>
              <a:spcAft>
                <a:spcPts val="0"/>
              </a:spcAft>
              <a:buSzPts val="990"/>
              <a:buNone/>
            </a:pPr>
            <a:endParaRPr sz="322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40" b="1"/>
              <a:t>Objectives:</a:t>
            </a:r>
            <a:endParaRPr sz="3740" b="1"/>
          </a:p>
          <a:p>
            <a:pPr marL="0" lvl="0" indent="0" algn="l" rtl="0">
              <a:spcBef>
                <a:spcPts val="0"/>
              </a:spcBef>
              <a:spcAft>
                <a:spcPts val="0"/>
              </a:spcAft>
              <a:buSzPts val="990"/>
              <a:buNone/>
            </a:pPr>
            <a:r>
              <a:rPr lang="en" sz="3559"/>
              <a:t>The student will know the characteristics of public art.</a:t>
            </a:r>
            <a:endParaRPr sz="3559"/>
          </a:p>
          <a:p>
            <a:pPr marL="0" lvl="0" indent="0" algn="l" rtl="0">
              <a:spcBef>
                <a:spcPts val="0"/>
              </a:spcBef>
              <a:spcAft>
                <a:spcPts val="0"/>
              </a:spcAft>
              <a:buSzPts val="990"/>
              <a:buNone/>
            </a:pPr>
            <a:r>
              <a:rPr lang="en" sz="3559">
                <a:highlight>
                  <a:schemeClr val="lt1"/>
                </a:highlight>
              </a:rPr>
              <a:t>The student will understand the variables considered when presenting public art.</a:t>
            </a:r>
            <a:endParaRPr sz="3559">
              <a:highlight>
                <a:schemeClr val="lt1"/>
              </a:highlight>
            </a:endParaRPr>
          </a:p>
          <a:p>
            <a:pPr marL="0" lvl="0" indent="0" algn="l" rtl="0">
              <a:spcBef>
                <a:spcPts val="0"/>
              </a:spcBef>
              <a:spcAft>
                <a:spcPts val="0"/>
              </a:spcAft>
              <a:buSzPts val="990"/>
              <a:buNone/>
            </a:pPr>
            <a:r>
              <a:rPr lang="en" sz="3559">
                <a:highlight>
                  <a:srgbClr val="FFFF00"/>
                </a:highlight>
              </a:rPr>
              <a:t>The student will be able to explore public art in relation to their own community.</a:t>
            </a:r>
            <a:endParaRPr sz="3559">
              <a:highlight>
                <a:srgbClr val="FFFF00"/>
              </a:highlight>
            </a:endParaRPr>
          </a:p>
          <a:p>
            <a:pPr marL="0" lvl="0" indent="0" algn="l" rtl="0">
              <a:spcBef>
                <a:spcPts val="0"/>
              </a:spcBef>
              <a:spcAft>
                <a:spcPts val="0"/>
              </a:spcAft>
              <a:buSzPts val="990"/>
              <a:buNone/>
            </a:pPr>
            <a:endParaRPr sz="482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311700" y="-11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As we complete this unit about public art, we will use </a:t>
            </a:r>
            <a:r>
              <a:rPr lang="en" sz="2500" b="1"/>
              <a:t>feedback</a:t>
            </a:r>
            <a:r>
              <a:rPr lang="en" sz="2500"/>
              <a:t> and </a:t>
            </a:r>
            <a:r>
              <a:rPr lang="en" sz="2500" b="1"/>
              <a:t>reflection</a:t>
            </a:r>
            <a:r>
              <a:rPr lang="en" sz="2500"/>
              <a:t> to determine the impact on our learning.</a:t>
            </a:r>
            <a:endParaRPr sz="2500"/>
          </a:p>
          <a:p>
            <a:pPr marL="0" lvl="0" indent="0" algn="l" rtl="0">
              <a:spcBef>
                <a:spcPts val="0"/>
              </a:spcBef>
              <a:spcAft>
                <a:spcPts val="0"/>
              </a:spcAft>
              <a:buSzPts val="990"/>
              <a:buNone/>
            </a:pPr>
            <a:endParaRPr sz="2500"/>
          </a:p>
          <a:p>
            <a:pPr marL="0" lvl="0" indent="0" algn="l" rtl="0">
              <a:spcBef>
                <a:spcPts val="0"/>
              </a:spcBef>
              <a:spcAft>
                <a:spcPts val="0"/>
              </a:spcAft>
              <a:buSzPts val="990"/>
              <a:buNone/>
            </a:pPr>
            <a:r>
              <a:rPr lang="en" sz="2500" b="1"/>
              <a:t>Feedback</a:t>
            </a:r>
            <a:r>
              <a:rPr lang="en" sz="2500"/>
              <a:t> - Partner and share your work with others.  Give feedback on areas of success as well as needed suggestions.</a:t>
            </a:r>
            <a:endParaRPr sz="2500"/>
          </a:p>
          <a:p>
            <a:pPr marL="0" lvl="0" indent="0" algn="l" rtl="0">
              <a:spcBef>
                <a:spcPts val="0"/>
              </a:spcBef>
              <a:spcAft>
                <a:spcPts val="0"/>
              </a:spcAft>
              <a:buSzPts val="990"/>
              <a:buNone/>
            </a:pPr>
            <a:endParaRPr sz="2500"/>
          </a:p>
          <a:p>
            <a:pPr marL="0" lvl="0" indent="0" algn="l" rtl="0">
              <a:spcBef>
                <a:spcPts val="0"/>
              </a:spcBef>
              <a:spcAft>
                <a:spcPts val="0"/>
              </a:spcAft>
              <a:buSzPts val="990"/>
              <a:buNone/>
            </a:pPr>
            <a:r>
              <a:rPr lang="en" sz="2500" b="1"/>
              <a:t>Reflection</a:t>
            </a:r>
            <a:r>
              <a:rPr lang="en" sz="2500"/>
              <a:t> - How does your artwork express an idea or story of public art in relation to your community?  What did you learn?  How does the learning impact your life now?  How might this work support your experiences in the future?</a:t>
            </a:r>
            <a:endParaRPr sz="2500"/>
          </a:p>
        </p:txBody>
      </p:sp>
      <p:sp>
        <p:nvSpPr>
          <p:cNvPr id="301" name="Google Shape;301;p49"/>
          <p:cNvSpPr txBox="1"/>
          <p:nvPr/>
        </p:nvSpPr>
        <p:spPr>
          <a:xfrm>
            <a:off x="3571150" y="4850400"/>
            <a:ext cx="59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990"/>
              <a:buFont typeface="Arial"/>
              <a:buNone/>
            </a:pPr>
            <a:r>
              <a:rPr lang="en" sz="1200">
                <a:solidFill>
                  <a:schemeClr val="dk1"/>
                </a:solidFill>
                <a:highlight>
                  <a:schemeClr val="lt1"/>
                </a:highlight>
              </a:rPr>
              <a:t>The student will be able to explore public art in relation to their own community.</a:t>
            </a:r>
            <a:endParaRPr sz="1200">
              <a:solidFill>
                <a:schemeClr val="dk1"/>
              </a:solidFill>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Closure: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Accessibility to public art is one of several characteristics to consider.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Presentation of public art, especially in Nebraska, has many consideration including safety and weather.</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Public art belongs in every community including the learner’s community.</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3740" b="1"/>
              <a:t>Objectives:</a:t>
            </a:r>
            <a:endParaRPr sz="3740" b="1"/>
          </a:p>
          <a:p>
            <a:pPr marL="0" lvl="0" indent="0" algn="l" rtl="0">
              <a:spcBef>
                <a:spcPts val="0"/>
              </a:spcBef>
              <a:spcAft>
                <a:spcPts val="0"/>
              </a:spcAft>
              <a:buClr>
                <a:schemeClr val="dk1"/>
              </a:buClr>
              <a:buSzPts val="990"/>
              <a:buFont typeface="Arial"/>
              <a:buNone/>
            </a:pPr>
            <a:r>
              <a:rPr lang="en" sz="3559">
                <a:highlight>
                  <a:srgbClr val="FFFF00"/>
                </a:highlight>
              </a:rPr>
              <a:t>The student will know the characteristics of public art.</a:t>
            </a:r>
            <a:endParaRPr sz="3559">
              <a:highlight>
                <a:srgbClr val="FFFF00"/>
              </a:highlight>
            </a:endParaRPr>
          </a:p>
          <a:p>
            <a:pPr marL="0" lvl="0" indent="0" algn="l" rtl="0">
              <a:spcBef>
                <a:spcPts val="0"/>
              </a:spcBef>
              <a:spcAft>
                <a:spcPts val="0"/>
              </a:spcAft>
              <a:buClr>
                <a:schemeClr val="dk1"/>
              </a:buClr>
              <a:buSzPts val="990"/>
              <a:buFont typeface="Arial"/>
              <a:buNone/>
            </a:pPr>
            <a:r>
              <a:rPr lang="en" sz="3559"/>
              <a:t>The student will understand the variables considered when presenting public art.</a:t>
            </a:r>
            <a:endParaRPr sz="3559"/>
          </a:p>
          <a:p>
            <a:pPr marL="0" lvl="0" indent="0" algn="l" rtl="0">
              <a:spcBef>
                <a:spcPts val="0"/>
              </a:spcBef>
              <a:spcAft>
                <a:spcPts val="0"/>
              </a:spcAft>
              <a:buClr>
                <a:schemeClr val="dk1"/>
              </a:buClr>
              <a:buSzPts val="990"/>
              <a:buFont typeface="Arial"/>
              <a:buNone/>
            </a:pPr>
            <a:r>
              <a:rPr lang="en" sz="3559"/>
              <a:t>The student will be able to explore public art in relation to their own community.</a:t>
            </a:r>
            <a:endParaRPr sz="3559"/>
          </a:p>
          <a:p>
            <a:pPr marL="0" lvl="0" indent="0" algn="l" rtl="0">
              <a:spcBef>
                <a:spcPts val="0"/>
              </a:spcBef>
              <a:spcAft>
                <a:spcPts val="0"/>
              </a:spcAft>
              <a:buSzPts val="990"/>
              <a:buNone/>
            </a:pPr>
            <a:endParaRPr sz="48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What do these artworks have in common?</a:t>
            </a:r>
            <a:endParaRPr b="1"/>
          </a:p>
        </p:txBody>
      </p:sp>
      <p:sp>
        <p:nvSpPr>
          <p:cNvPr id="77" name="Google Shape;77;p17"/>
          <p:cNvSpPr/>
          <p:nvPr/>
        </p:nvSpPr>
        <p:spPr>
          <a:xfrm>
            <a:off x="1856563" y="6367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7"/>
          <p:cNvSpPr/>
          <p:nvPr/>
        </p:nvSpPr>
        <p:spPr>
          <a:xfrm>
            <a:off x="4108338" y="6367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7"/>
          <p:cNvSpPr/>
          <p:nvPr/>
        </p:nvSpPr>
        <p:spPr>
          <a:xfrm>
            <a:off x="2971113" y="21785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0" name="Google Shape;80;p17"/>
          <p:cNvPicPr preferRelativeResize="0"/>
          <p:nvPr/>
        </p:nvPicPr>
        <p:blipFill>
          <a:blip r:embed="rId3">
            <a:alphaModFix/>
          </a:blip>
          <a:stretch>
            <a:fillRect/>
          </a:stretch>
        </p:blipFill>
        <p:spPr>
          <a:xfrm>
            <a:off x="59523" y="729200"/>
            <a:ext cx="3172327" cy="1088150"/>
          </a:xfrm>
          <a:prstGeom prst="rect">
            <a:avLst/>
          </a:prstGeom>
          <a:noFill/>
          <a:ln>
            <a:noFill/>
          </a:ln>
        </p:spPr>
      </p:pic>
      <p:sp>
        <p:nvSpPr>
          <p:cNvPr id="81" name="Google Shape;81;p17"/>
          <p:cNvSpPr txBox="1"/>
          <p:nvPr/>
        </p:nvSpPr>
        <p:spPr>
          <a:xfrm>
            <a:off x="8832225" y="752675"/>
            <a:ext cx="1650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1</a:t>
            </a:r>
            <a:endParaRPr sz="1200">
              <a:solidFill>
                <a:schemeClr val="dk2"/>
              </a:solidFill>
            </a:endParaRPr>
          </a:p>
        </p:txBody>
      </p:sp>
      <p:sp>
        <p:nvSpPr>
          <p:cNvPr id="82" name="Google Shape;82;p17"/>
          <p:cNvSpPr txBox="1"/>
          <p:nvPr/>
        </p:nvSpPr>
        <p:spPr>
          <a:xfrm>
            <a:off x="139100" y="4502625"/>
            <a:ext cx="1650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2</a:t>
            </a:r>
            <a:endParaRPr sz="1200">
              <a:solidFill>
                <a:schemeClr val="dk2"/>
              </a:solidFill>
            </a:endParaRPr>
          </a:p>
        </p:txBody>
      </p:sp>
      <p:sp>
        <p:nvSpPr>
          <p:cNvPr id="83" name="Google Shape;83;p17"/>
          <p:cNvSpPr txBox="1"/>
          <p:nvPr/>
        </p:nvSpPr>
        <p:spPr>
          <a:xfrm>
            <a:off x="7592250" y="4862625"/>
            <a:ext cx="2556600" cy="5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200">
                <a:solidFill>
                  <a:schemeClr val="dk1"/>
                </a:solidFill>
              </a:rPr>
              <a:t>Connect:  FA 8.2.4.d</a:t>
            </a:r>
            <a:endParaRPr sz="1200">
              <a:solidFill>
                <a:schemeClr val="dk2"/>
              </a:solidFill>
            </a:endParaRPr>
          </a:p>
        </p:txBody>
      </p:sp>
      <p:sp>
        <p:nvSpPr>
          <p:cNvPr id="84" name="Google Shape;84;p17"/>
          <p:cNvSpPr/>
          <p:nvPr/>
        </p:nvSpPr>
        <p:spPr>
          <a:xfrm>
            <a:off x="6719500" y="3136950"/>
            <a:ext cx="1908600" cy="1574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What story or message does each work convey?</a:t>
            </a:r>
            <a:endParaRPr>
              <a:solidFill>
                <a:schemeClr val="lt1"/>
              </a:solidFill>
            </a:endParaRPr>
          </a:p>
        </p:txBody>
      </p:sp>
      <p:pic>
        <p:nvPicPr>
          <p:cNvPr id="85" name="Google Shape;85;p17"/>
          <p:cNvPicPr preferRelativeResize="0"/>
          <p:nvPr/>
        </p:nvPicPr>
        <p:blipFill>
          <a:blip r:embed="rId4">
            <a:alphaModFix/>
          </a:blip>
          <a:stretch>
            <a:fillRect/>
          </a:stretch>
        </p:blipFill>
        <p:spPr>
          <a:xfrm>
            <a:off x="6643296" y="837279"/>
            <a:ext cx="2188924" cy="1465262"/>
          </a:xfrm>
          <a:prstGeom prst="rect">
            <a:avLst/>
          </a:prstGeom>
          <a:noFill/>
          <a:ln>
            <a:noFill/>
          </a:ln>
        </p:spPr>
      </p:pic>
      <p:pic>
        <p:nvPicPr>
          <p:cNvPr id="86" name="Google Shape;86;p17"/>
          <p:cNvPicPr preferRelativeResize="0"/>
          <p:nvPr/>
        </p:nvPicPr>
        <p:blipFill>
          <a:blip r:embed="rId5">
            <a:alphaModFix/>
          </a:blip>
          <a:stretch>
            <a:fillRect/>
          </a:stretch>
        </p:blipFill>
        <p:spPr>
          <a:xfrm>
            <a:off x="359328" y="3774480"/>
            <a:ext cx="3179100" cy="10881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What do these artworks have in common?</a:t>
            </a:r>
            <a:endParaRPr b="1"/>
          </a:p>
        </p:txBody>
      </p:sp>
      <p:sp>
        <p:nvSpPr>
          <p:cNvPr id="92" name="Google Shape;92;p18"/>
          <p:cNvSpPr/>
          <p:nvPr/>
        </p:nvSpPr>
        <p:spPr>
          <a:xfrm>
            <a:off x="1856563" y="6367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8"/>
          <p:cNvSpPr/>
          <p:nvPr/>
        </p:nvSpPr>
        <p:spPr>
          <a:xfrm>
            <a:off x="4108338" y="6367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8"/>
          <p:cNvSpPr/>
          <p:nvPr/>
        </p:nvSpPr>
        <p:spPr>
          <a:xfrm>
            <a:off x="2971113" y="2178525"/>
            <a:ext cx="3179100" cy="268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5" name="Google Shape;95;p18"/>
          <p:cNvPicPr preferRelativeResize="0"/>
          <p:nvPr/>
        </p:nvPicPr>
        <p:blipFill>
          <a:blip r:embed="rId3">
            <a:alphaModFix/>
          </a:blip>
          <a:stretch>
            <a:fillRect/>
          </a:stretch>
        </p:blipFill>
        <p:spPr>
          <a:xfrm>
            <a:off x="311700" y="815700"/>
            <a:ext cx="2920150" cy="1001650"/>
          </a:xfrm>
          <a:prstGeom prst="rect">
            <a:avLst/>
          </a:prstGeom>
          <a:noFill/>
          <a:ln>
            <a:noFill/>
          </a:ln>
        </p:spPr>
      </p:pic>
      <p:sp>
        <p:nvSpPr>
          <p:cNvPr id="96" name="Google Shape;96;p18"/>
          <p:cNvSpPr txBox="1"/>
          <p:nvPr/>
        </p:nvSpPr>
        <p:spPr>
          <a:xfrm>
            <a:off x="4047150" y="1442475"/>
            <a:ext cx="10497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-Mosaics</a:t>
            </a:r>
            <a:endParaRPr sz="1100">
              <a:solidFill>
                <a:srgbClr val="FF0000"/>
              </a:solidFill>
            </a:endParaRPr>
          </a:p>
          <a:p>
            <a:pPr marL="0" lvl="0" indent="0" algn="ctr" rtl="0">
              <a:spcBef>
                <a:spcPts val="0"/>
              </a:spcBef>
              <a:spcAft>
                <a:spcPts val="0"/>
              </a:spcAft>
              <a:buNone/>
            </a:pPr>
            <a:r>
              <a:rPr lang="en" sz="1100">
                <a:solidFill>
                  <a:srgbClr val="FF0000"/>
                </a:solidFill>
              </a:rPr>
              <a:t>-Both in Lincoln</a:t>
            </a:r>
            <a:endParaRPr sz="1100">
              <a:solidFill>
                <a:srgbClr val="FF0000"/>
              </a:solidFill>
            </a:endParaRPr>
          </a:p>
        </p:txBody>
      </p:sp>
      <p:sp>
        <p:nvSpPr>
          <p:cNvPr id="97" name="Google Shape;97;p18"/>
          <p:cNvSpPr txBox="1"/>
          <p:nvPr/>
        </p:nvSpPr>
        <p:spPr>
          <a:xfrm>
            <a:off x="2108155" y="1725075"/>
            <a:ext cx="14760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-Free standing</a:t>
            </a:r>
            <a:endParaRPr sz="1100">
              <a:solidFill>
                <a:srgbClr val="FF0000"/>
              </a:solidFill>
            </a:endParaRPr>
          </a:p>
          <a:p>
            <a:pPr marL="0" lvl="0" indent="0" algn="ctr" rtl="0">
              <a:spcBef>
                <a:spcPts val="0"/>
              </a:spcBef>
              <a:spcAft>
                <a:spcPts val="0"/>
              </a:spcAft>
              <a:buNone/>
            </a:pPr>
            <a:r>
              <a:rPr lang="en" sz="1100">
                <a:solidFill>
                  <a:srgbClr val="FF0000"/>
                </a:solidFill>
              </a:rPr>
              <a:t>-Located outside at Wyuka</a:t>
            </a:r>
            <a:endParaRPr sz="1100">
              <a:solidFill>
                <a:srgbClr val="FF0000"/>
              </a:solidFill>
            </a:endParaRPr>
          </a:p>
          <a:p>
            <a:pPr marL="0" lvl="0" indent="0" algn="ctr" rtl="0">
              <a:spcBef>
                <a:spcPts val="0"/>
              </a:spcBef>
              <a:spcAft>
                <a:spcPts val="0"/>
              </a:spcAft>
              <a:buNone/>
            </a:pPr>
            <a:r>
              <a:rPr lang="en" sz="1100">
                <a:solidFill>
                  <a:srgbClr val="FF0000"/>
                </a:solidFill>
              </a:rPr>
              <a:t>-Large mosaic</a:t>
            </a:r>
            <a:endParaRPr sz="1100">
              <a:solidFill>
                <a:srgbClr val="FF0000"/>
              </a:solidFill>
            </a:endParaRPr>
          </a:p>
        </p:txBody>
      </p:sp>
      <p:sp>
        <p:nvSpPr>
          <p:cNvPr id="98" name="Google Shape;98;p18"/>
          <p:cNvSpPr txBox="1"/>
          <p:nvPr/>
        </p:nvSpPr>
        <p:spPr>
          <a:xfrm>
            <a:off x="3308050" y="2357388"/>
            <a:ext cx="10497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-Large scale murals</a:t>
            </a:r>
            <a:endParaRPr sz="1100">
              <a:solidFill>
                <a:srgbClr val="FF0000"/>
              </a:solidFill>
            </a:endParaRPr>
          </a:p>
          <a:p>
            <a:pPr marL="0" lvl="0" indent="0" algn="ctr" rtl="0">
              <a:spcBef>
                <a:spcPts val="0"/>
              </a:spcBef>
              <a:spcAft>
                <a:spcPts val="0"/>
              </a:spcAft>
              <a:buNone/>
            </a:pPr>
            <a:r>
              <a:rPr lang="en" sz="1100">
                <a:solidFill>
                  <a:srgbClr val="FF0000"/>
                </a:solidFill>
              </a:rPr>
              <a:t>-Available 24/7/365</a:t>
            </a:r>
            <a:endParaRPr sz="1100">
              <a:solidFill>
                <a:srgbClr val="FF0000"/>
              </a:solidFill>
            </a:endParaRPr>
          </a:p>
          <a:p>
            <a:pPr marL="0" lvl="0" indent="0" algn="ctr" rtl="0">
              <a:spcBef>
                <a:spcPts val="0"/>
              </a:spcBef>
              <a:spcAft>
                <a:spcPts val="0"/>
              </a:spcAft>
              <a:buNone/>
            </a:pPr>
            <a:r>
              <a:rPr lang="en" sz="1100">
                <a:solidFill>
                  <a:srgbClr val="FF0000"/>
                </a:solidFill>
              </a:rPr>
              <a:t>-In color</a:t>
            </a:r>
            <a:endParaRPr sz="1100">
              <a:solidFill>
                <a:srgbClr val="FF0000"/>
              </a:solidFill>
            </a:endParaRPr>
          </a:p>
        </p:txBody>
      </p:sp>
      <p:sp>
        <p:nvSpPr>
          <p:cNvPr id="99" name="Google Shape;99;p18"/>
          <p:cNvSpPr txBox="1"/>
          <p:nvPr/>
        </p:nvSpPr>
        <p:spPr>
          <a:xfrm>
            <a:off x="5286100" y="1352413"/>
            <a:ext cx="14334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-At the capitol</a:t>
            </a:r>
            <a:endParaRPr sz="1100">
              <a:solidFill>
                <a:srgbClr val="FF0000"/>
              </a:solidFill>
            </a:endParaRPr>
          </a:p>
          <a:p>
            <a:pPr marL="0" lvl="0" indent="0" algn="ctr" rtl="0">
              <a:spcBef>
                <a:spcPts val="0"/>
              </a:spcBef>
              <a:spcAft>
                <a:spcPts val="0"/>
              </a:spcAft>
              <a:buNone/>
            </a:pPr>
            <a:r>
              <a:rPr lang="en" sz="1100">
                <a:solidFill>
                  <a:srgbClr val="FF0000"/>
                </a:solidFill>
              </a:rPr>
              <a:t>-Available during business hours</a:t>
            </a:r>
            <a:endParaRPr sz="1100">
              <a:solidFill>
                <a:srgbClr val="FF0000"/>
              </a:solidFill>
            </a:endParaRPr>
          </a:p>
          <a:p>
            <a:pPr marL="0" lvl="0" indent="0" algn="ctr" rtl="0">
              <a:spcBef>
                <a:spcPts val="0"/>
              </a:spcBef>
              <a:spcAft>
                <a:spcPts val="0"/>
              </a:spcAft>
              <a:buNone/>
            </a:pPr>
            <a:r>
              <a:rPr lang="en" sz="1100">
                <a:solidFill>
                  <a:srgbClr val="FF0000"/>
                </a:solidFill>
              </a:rPr>
              <a:t>-Smaller in scale</a:t>
            </a:r>
            <a:endParaRPr sz="1100">
              <a:solidFill>
                <a:srgbClr val="FF0000"/>
              </a:solidFill>
            </a:endParaRPr>
          </a:p>
          <a:p>
            <a:pPr marL="0" lvl="0" indent="0" algn="ctr" rtl="0">
              <a:spcBef>
                <a:spcPts val="0"/>
              </a:spcBef>
              <a:spcAft>
                <a:spcPts val="0"/>
              </a:spcAft>
              <a:buNone/>
            </a:pPr>
            <a:r>
              <a:rPr lang="en" sz="1100">
                <a:solidFill>
                  <a:srgbClr val="FF0000"/>
                </a:solidFill>
              </a:rPr>
              <a:t>-Black/white</a:t>
            </a:r>
            <a:endParaRPr sz="1100">
              <a:solidFill>
                <a:srgbClr val="FF0000"/>
              </a:solidFill>
            </a:endParaRPr>
          </a:p>
        </p:txBody>
      </p:sp>
      <p:sp>
        <p:nvSpPr>
          <p:cNvPr id="100" name="Google Shape;100;p18"/>
          <p:cNvSpPr txBox="1"/>
          <p:nvPr/>
        </p:nvSpPr>
        <p:spPr>
          <a:xfrm>
            <a:off x="4062175" y="2102325"/>
            <a:ext cx="10497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-Depict human form</a:t>
            </a:r>
            <a:endParaRPr sz="1100">
              <a:solidFill>
                <a:srgbClr val="FF0000"/>
              </a:solidFill>
            </a:endParaRPr>
          </a:p>
          <a:p>
            <a:pPr marL="0" lvl="0" indent="0" algn="ctr" rtl="0">
              <a:spcBef>
                <a:spcPts val="0"/>
              </a:spcBef>
              <a:spcAft>
                <a:spcPts val="0"/>
              </a:spcAft>
              <a:buNone/>
            </a:pPr>
            <a:r>
              <a:rPr lang="en" sz="1100">
                <a:solidFill>
                  <a:srgbClr val="FF0000"/>
                </a:solidFill>
              </a:rPr>
              <a:t>-Each tells a story</a:t>
            </a:r>
            <a:endParaRPr sz="1100">
              <a:solidFill>
                <a:srgbClr val="FF0000"/>
              </a:solidFill>
            </a:endParaRPr>
          </a:p>
        </p:txBody>
      </p:sp>
      <p:sp>
        <p:nvSpPr>
          <p:cNvPr id="101" name="Google Shape;101;p18"/>
          <p:cNvSpPr txBox="1"/>
          <p:nvPr/>
        </p:nvSpPr>
        <p:spPr>
          <a:xfrm>
            <a:off x="4108350" y="3629075"/>
            <a:ext cx="10497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FF0000"/>
                </a:solidFill>
              </a:rPr>
              <a:t>-Painting</a:t>
            </a:r>
            <a:endParaRPr sz="1100">
              <a:solidFill>
                <a:srgbClr val="FF0000"/>
              </a:solidFill>
            </a:endParaRPr>
          </a:p>
          <a:p>
            <a:pPr marL="0" lvl="0" indent="0" algn="ctr" rtl="0">
              <a:spcBef>
                <a:spcPts val="0"/>
              </a:spcBef>
              <a:spcAft>
                <a:spcPts val="0"/>
              </a:spcAft>
              <a:buNone/>
            </a:pPr>
            <a:r>
              <a:rPr lang="en" sz="1100">
                <a:solidFill>
                  <a:srgbClr val="FF0000"/>
                </a:solidFill>
              </a:rPr>
              <a:t>-Located in Omaha</a:t>
            </a:r>
            <a:endParaRPr sz="1100">
              <a:solidFill>
                <a:srgbClr val="FF0000"/>
              </a:solidFill>
            </a:endParaRPr>
          </a:p>
        </p:txBody>
      </p:sp>
      <p:sp>
        <p:nvSpPr>
          <p:cNvPr id="102" name="Google Shape;102;p18"/>
          <p:cNvSpPr/>
          <p:nvPr/>
        </p:nvSpPr>
        <p:spPr>
          <a:xfrm>
            <a:off x="6719500" y="3136950"/>
            <a:ext cx="1908600" cy="1574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What story or message does each work convey?</a:t>
            </a:r>
            <a:endParaRPr>
              <a:solidFill>
                <a:schemeClr val="lt1"/>
              </a:solidFill>
            </a:endParaRPr>
          </a:p>
        </p:txBody>
      </p:sp>
      <p:sp>
        <p:nvSpPr>
          <p:cNvPr id="103" name="Google Shape;103;p18"/>
          <p:cNvSpPr txBox="1"/>
          <p:nvPr/>
        </p:nvSpPr>
        <p:spPr>
          <a:xfrm>
            <a:off x="8832225" y="752675"/>
            <a:ext cx="1650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1</a:t>
            </a:r>
            <a:endParaRPr sz="1200">
              <a:solidFill>
                <a:schemeClr val="dk2"/>
              </a:solidFill>
            </a:endParaRPr>
          </a:p>
        </p:txBody>
      </p:sp>
      <p:sp>
        <p:nvSpPr>
          <p:cNvPr id="104" name="Google Shape;104;p18"/>
          <p:cNvSpPr txBox="1"/>
          <p:nvPr/>
        </p:nvSpPr>
        <p:spPr>
          <a:xfrm>
            <a:off x="139100" y="4502625"/>
            <a:ext cx="1650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2</a:t>
            </a:r>
            <a:endParaRPr sz="1200">
              <a:solidFill>
                <a:schemeClr val="dk2"/>
              </a:solidFill>
            </a:endParaRPr>
          </a:p>
        </p:txBody>
      </p:sp>
      <p:pic>
        <p:nvPicPr>
          <p:cNvPr id="105" name="Google Shape;105;p18"/>
          <p:cNvPicPr preferRelativeResize="0"/>
          <p:nvPr/>
        </p:nvPicPr>
        <p:blipFill>
          <a:blip r:embed="rId4">
            <a:alphaModFix/>
          </a:blip>
          <a:stretch>
            <a:fillRect/>
          </a:stretch>
        </p:blipFill>
        <p:spPr>
          <a:xfrm>
            <a:off x="6643296" y="837279"/>
            <a:ext cx="2188924" cy="1465262"/>
          </a:xfrm>
          <a:prstGeom prst="rect">
            <a:avLst/>
          </a:prstGeom>
          <a:noFill/>
          <a:ln>
            <a:noFill/>
          </a:ln>
        </p:spPr>
      </p:pic>
      <p:pic>
        <p:nvPicPr>
          <p:cNvPr id="106" name="Google Shape;106;p18"/>
          <p:cNvPicPr preferRelativeResize="0"/>
          <p:nvPr/>
        </p:nvPicPr>
        <p:blipFill>
          <a:blip r:embed="rId5">
            <a:alphaModFix/>
          </a:blip>
          <a:stretch>
            <a:fillRect/>
          </a:stretch>
        </p:blipFill>
        <p:spPr>
          <a:xfrm>
            <a:off x="359328" y="3774480"/>
            <a:ext cx="3179100" cy="10881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120" b="1"/>
              <a:t>Liz Shea-McCoy of Lincoln is an educator and public art advocate having coordinated several public art projects including the saving and restoration of the Pershing Mural.  Educator Bob Reeker of Lincoln interviewed Liz in July 2023.</a:t>
            </a:r>
            <a:endParaRPr sz="2120" b="1"/>
          </a:p>
        </p:txBody>
      </p:sp>
      <p:pic>
        <p:nvPicPr>
          <p:cNvPr id="112" name="Google Shape;112;p19">
            <a:hlinkClick r:id="rId3"/>
          </p:cNvPr>
          <p:cNvPicPr preferRelativeResize="0"/>
          <p:nvPr/>
        </p:nvPicPr>
        <p:blipFill>
          <a:blip r:embed="rId4">
            <a:alphaModFix/>
          </a:blip>
          <a:stretch>
            <a:fillRect/>
          </a:stretch>
        </p:blipFill>
        <p:spPr>
          <a:xfrm>
            <a:off x="2244000" y="1631575"/>
            <a:ext cx="4419599" cy="2455333"/>
          </a:xfrm>
          <a:prstGeom prst="rect">
            <a:avLst/>
          </a:prstGeom>
          <a:noFill/>
          <a:ln>
            <a:noFill/>
          </a:ln>
        </p:spPr>
      </p:pic>
      <p:sp>
        <p:nvSpPr>
          <p:cNvPr id="113" name="Google Shape;113;p19"/>
          <p:cNvSpPr txBox="1">
            <a:spLocks noGrp="1"/>
          </p:cNvSpPr>
          <p:nvPr>
            <p:ph type="title"/>
          </p:nvPr>
        </p:nvSpPr>
        <p:spPr>
          <a:xfrm>
            <a:off x="311700" y="4241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920" b="1"/>
              <a:t>As you watch the first 8 minutes of the video, note the significant projects that Liz has coordinated.  Be prepared to share with a partner.</a:t>
            </a:r>
            <a:endParaRPr sz="192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is public art?</a:t>
            </a:r>
            <a:endParaRPr b="1"/>
          </a:p>
        </p:txBody>
      </p:sp>
      <p:sp>
        <p:nvSpPr>
          <p:cNvPr id="119" name="Google Shape;119;p20"/>
          <p:cNvSpPr txBox="1">
            <a:spLocks noGrp="1"/>
          </p:cNvSpPr>
          <p:nvPr>
            <p:ph type="body" idx="1"/>
          </p:nvPr>
        </p:nvSpPr>
        <p:spPr>
          <a:xfrm>
            <a:off x="311700" y="1152475"/>
            <a:ext cx="8520600" cy="3892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3000" b="1">
                <a:solidFill>
                  <a:schemeClr val="dk1"/>
                </a:solidFill>
              </a:rPr>
              <a:t>Common characteristics may include:</a:t>
            </a:r>
            <a:endParaRPr sz="3000" b="1">
              <a:solidFill>
                <a:schemeClr val="dk1"/>
              </a:solidFill>
            </a:endParaRPr>
          </a:p>
          <a:p>
            <a:pPr marL="457200" lvl="0" indent="-400050" algn="l" rtl="0">
              <a:lnSpc>
                <a:spcPct val="100000"/>
              </a:lnSpc>
              <a:spcBef>
                <a:spcPts val="1200"/>
              </a:spcBef>
              <a:spcAft>
                <a:spcPts val="0"/>
              </a:spcAft>
              <a:buClr>
                <a:schemeClr val="dk1"/>
              </a:buClr>
              <a:buSzPts val="2700"/>
              <a:buChar char="-"/>
            </a:pPr>
            <a:r>
              <a:rPr lang="en" sz="2100" b="1">
                <a:solidFill>
                  <a:schemeClr val="dk1"/>
                </a:solidFill>
              </a:rPr>
              <a:t>Public accessibility/availability</a:t>
            </a:r>
            <a:endParaRPr sz="2100" b="1">
              <a:solidFill>
                <a:schemeClr val="dk1"/>
              </a:solidFill>
            </a:endParaRPr>
          </a:p>
          <a:p>
            <a:pPr marL="457200" lvl="0" indent="0" algn="l" rtl="0">
              <a:lnSpc>
                <a:spcPct val="100000"/>
              </a:lnSpc>
              <a:spcBef>
                <a:spcPts val="0"/>
              </a:spcBef>
              <a:spcAft>
                <a:spcPts val="0"/>
              </a:spcAft>
              <a:buNone/>
            </a:pPr>
            <a:endParaRPr sz="2100" b="1">
              <a:solidFill>
                <a:schemeClr val="dk1"/>
              </a:solidFill>
            </a:endParaRPr>
          </a:p>
          <a:p>
            <a:pPr marL="457200" lvl="0" indent="-400050" algn="l" rtl="0">
              <a:lnSpc>
                <a:spcPct val="100000"/>
              </a:lnSpc>
              <a:spcBef>
                <a:spcPts val="0"/>
              </a:spcBef>
              <a:spcAft>
                <a:spcPts val="0"/>
              </a:spcAft>
              <a:buClr>
                <a:schemeClr val="dk1"/>
              </a:buClr>
              <a:buSzPts val="2700"/>
              <a:buChar char="-"/>
            </a:pPr>
            <a:r>
              <a:rPr lang="en" sz="2100" b="1">
                <a:solidFill>
                  <a:schemeClr val="dk1"/>
                </a:solidFill>
              </a:rPr>
              <a:t>Public location placement</a:t>
            </a:r>
            <a:endParaRPr sz="2100" b="1">
              <a:solidFill>
                <a:schemeClr val="dk1"/>
              </a:solidFill>
            </a:endParaRPr>
          </a:p>
          <a:p>
            <a:pPr marL="457200" lvl="0" indent="0" algn="l" rtl="0">
              <a:lnSpc>
                <a:spcPct val="100000"/>
              </a:lnSpc>
              <a:spcBef>
                <a:spcPts val="0"/>
              </a:spcBef>
              <a:spcAft>
                <a:spcPts val="0"/>
              </a:spcAft>
              <a:buNone/>
            </a:pPr>
            <a:endParaRPr sz="2100" b="1">
              <a:solidFill>
                <a:schemeClr val="dk1"/>
              </a:solidFill>
            </a:endParaRPr>
          </a:p>
          <a:p>
            <a:pPr marL="457200" lvl="0" indent="-400050" algn="l" rtl="0">
              <a:lnSpc>
                <a:spcPct val="100000"/>
              </a:lnSpc>
              <a:spcBef>
                <a:spcPts val="0"/>
              </a:spcBef>
              <a:spcAft>
                <a:spcPts val="0"/>
              </a:spcAft>
              <a:buClr>
                <a:schemeClr val="dk1"/>
              </a:buClr>
              <a:buSzPts val="2700"/>
              <a:buChar char="-"/>
            </a:pPr>
            <a:r>
              <a:rPr lang="en" sz="2100" b="1">
                <a:solidFill>
                  <a:schemeClr val="dk1"/>
                </a:solidFill>
              </a:rPr>
              <a:t>Community involvement/interaction including funding</a:t>
            </a:r>
            <a:endParaRPr sz="2100" b="1">
              <a:solidFill>
                <a:schemeClr val="dk1"/>
              </a:solidFill>
            </a:endParaRPr>
          </a:p>
          <a:p>
            <a:pPr marL="457200" lvl="0" indent="0" algn="l" rtl="0">
              <a:lnSpc>
                <a:spcPct val="100000"/>
              </a:lnSpc>
              <a:spcBef>
                <a:spcPts val="0"/>
              </a:spcBef>
              <a:spcAft>
                <a:spcPts val="0"/>
              </a:spcAft>
              <a:buNone/>
            </a:pPr>
            <a:endParaRPr sz="2100" b="1">
              <a:solidFill>
                <a:schemeClr val="dk1"/>
              </a:solidFill>
            </a:endParaRPr>
          </a:p>
          <a:p>
            <a:pPr marL="457200" lvl="0" indent="-400050" algn="l" rtl="0">
              <a:lnSpc>
                <a:spcPct val="100000"/>
              </a:lnSpc>
              <a:spcBef>
                <a:spcPts val="0"/>
              </a:spcBef>
              <a:spcAft>
                <a:spcPts val="0"/>
              </a:spcAft>
              <a:buClr>
                <a:schemeClr val="dk1"/>
              </a:buClr>
              <a:buSzPts val="2700"/>
              <a:buChar char="-"/>
            </a:pPr>
            <a:r>
              <a:rPr lang="en" sz="2100" b="1">
                <a:solidFill>
                  <a:schemeClr val="dk1"/>
                </a:solidFill>
              </a:rPr>
              <a:t>W</a:t>
            </a:r>
            <a:r>
              <a:rPr lang="en" sz="2100" b="1">
                <a:solidFill>
                  <a:schemeClr val="dk1"/>
                </a:solidFill>
                <a:highlight>
                  <a:srgbClr val="FFFFFF"/>
                </a:highlight>
              </a:rPr>
              <a:t>orks can be permanent or temporary</a:t>
            </a:r>
            <a:endParaRPr sz="2100" b="1">
              <a:solidFill>
                <a:schemeClr val="dk1"/>
              </a:solidFill>
              <a:highlight>
                <a:srgbClr val="FFFFFF"/>
              </a:highlight>
            </a:endParaRPr>
          </a:p>
          <a:p>
            <a:pPr marL="0" lvl="0" indent="0" algn="l" rtl="0">
              <a:lnSpc>
                <a:spcPct val="100000"/>
              </a:lnSpc>
              <a:spcBef>
                <a:spcPts val="0"/>
              </a:spcBef>
              <a:spcAft>
                <a:spcPts val="0"/>
              </a:spcAft>
              <a:buNone/>
            </a:pPr>
            <a:endParaRPr sz="2100" b="1">
              <a:solidFill>
                <a:schemeClr val="dk1"/>
              </a:solidFill>
              <a:highlight>
                <a:srgbClr val="FFFFFF"/>
              </a:highlight>
            </a:endParaRPr>
          </a:p>
          <a:p>
            <a:pPr marL="457200" lvl="0" indent="-361950" algn="l" rtl="0">
              <a:lnSpc>
                <a:spcPct val="100000"/>
              </a:lnSpc>
              <a:spcBef>
                <a:spcPts val="0"/>
              </a:spcBef>
              <a:spcAft>
                <a:spcPts val="0"/>
              </a:spcAft>
              <a:buClr>
                <a:schemeClr val="dk1"/>
              </a:buClr>
              <a:buSzPts val="2100"/>
              <a:buChar char="-"/>
            </a:pPr>
            <a:r>
              <a:rPr lang="en" sz="2100" b="1">
                <a:solidFill>
                  <a:schemeClr val="dk1"/>
                </a:solidFill>
                <a:highlight>
                  <a:srgbClr val="FFFFFF"/>
                </a:highlight>
              </a:rPr>
              <a:t>Others?</a:t>
            </a:r>
            <a:endParaRPr sz="2100" b="1">
              <a:solidFill>
                <a:schemeClr val="dk1"/>
              </a:solidFill>
              <a:highlight>
                <a:srgbClr val="FFFFFF"/>
              </a:highlight>
            </a:endParaRPr>
          </a:p>
        </p:txBody>
      </p:sp>
      <p:sp>
        <p:nvSpPr>
          <p:cNvPr id="120" name="Google Shape;120;p20"/>
          <p:cNvSpPr txBox="1"/>
          <p:nvPr/>
        </p:nvSpPr>
        <p:spPr>
          <a:xfrm>
            <a:off x="5402075" y="4828800"/>
            <a:ext cx="3903000" cy="3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200">
                <a:solidFill>
                  <a:schemeClr val="dk1"/>
                </a:solidFill>
              </a:rPr>
              <a:t>The student will know the characteristics of public art.</a:t>
            </a:r>
            <a:endParaRPr sz="12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Closure:</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Looking at the characteristics of public art, do you think that art we find in a museum or gallery is considered public art?  Why?</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2811</Words>
  <Application>Microsoft Office PowerPoint</Application>
  <PresentationFormat>On-screen Show (16:9)</PresentationFormat>
  <Paragraphs>271</Paragraphs>
  <Slides>38</Slides>
  <Notes>38</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Simple Light</vt:lpstr>
      <vt:lpstr>PERSHING MURAL PROJECT CURRICULUM Learning From the Past, Understanding the Present,  and Discovering the Future</vt:lpstr>
      <vt:lpstr>Lesson #1</vt:lpstr>
      <vt:lpstr>Nebraska Standards Addressed: Create:  FA 8.2.1.a Investigate ideas and materials (glossary) to demonstrate planning and refining.  Connect:  FA 8.2.4.d Explain how images and objects are used to convey a story, familiar experience, or connection to the world.  Present:  FA 8.2.2.c Explore how the meaning of art can be affected by the presentation mode or venue (glossary) (e.g., reproduction, digital, social media (glossary), or original museum/gallery experience).  Respond:  FA 8.2.3.d Explain why a work of art can evoke different interpretations and how artwork is interpreted and evaluated by the way it is displayed or presented. </vt:lpstr>
      <vt:lpstr>Objectives: The student will know the characteristics of public art. The student will understand the variables considered when presenting public art. The student will be able to explore public art in relation to their own community. </vt:lpstr>
      <vt:lpstr>What do these artworks have in common?</vt:lpstr>
      <vt:lpstr>What do these artworks have in common?</vt:lpstr>
      <vt:lpstr>Liz Shea-McCoy of Lincoln is an educator and public art advocate having coordinated several public art projects including the saving and restoration of the Pershing Mural.  Educator Bob Reeker of Lincoln interviewed Liz in July 2023.</vt:lpstr>
      <vt:lpstr>What is public art?</vt:lpstr>
      <vt:lpstr>Closure:  Looking at the characteristics of public art, do you think that art we find in a museum or gallery is considered public art?  Why?  </vt:lpstr>
      <vt:lpstr>Lesson #2</vt:lpstr>
      <vt:lpstr>Nebraska Standards Addressed: Create:  FA 8.2.1.a Investigate ideas and materials (glossary) to demonstrate planning and refining.  Connect:  FA 8.2.4.d Explain how images and objects are used to convey a story, familiar experience, or connection to the world.  Present:  FA 8.2.2.c Explore how the meaning of art can be affected by the presentation mode or venue (glossary) (e.g., reproduction, digital, social media (glossary), or original museum/gallery experience).  Respond:  FA 8.2.3.d Explain why a work of art can evoke different interpretations and how artwork is interpreted and evaluated by the way it is displayed or presented. </vt:lpstr>
      <vt:lpstr>Objectives: The student will know the characteristics of public art. The student will understand the variables considered when presenting public art. The student will be able to explore public art in relation to their own community. </vt:lpstr>
      <vt:lpstr>We will continue with the interview with Liz about public art.  As you watch the next section, note that Liz talks about artist autonomy.  Be prepared to share with others what that means to you.</vt:lpstr>
      <vt:lpstr>What is the purpose or goal of public art?  What does public art say about a community?  In what ways does public art serve social, civic, and even political purposes?   </vt:lpstr>
      <vt:lpstr>With your thoughts about artist autonomy or voice, how might what the artist expresses or personally connects to, impact how the viewer interprets the work?  Is there a connection between artist autonomy and viewer interpretation?</vt:lpstr>
      <vt:lpstr>PowerPoint Presentation</vt:lpstr>
      <vt:lpstr>Closure:  After reflecting on artist autonomy and viewer interpretation, do you believe one is more important than the other?  Why? </vt:lpstr>
      <vt:lpstr>Lesson #3</vt:lpstr>
      <vt:lpstr>Nebraska Standards Addressed: Create:  FA 8.2.1.a Investigate ideas and materials (glossary) to demonstrate planning and refining.  Connect:  FA 8.2.4.d Explain how images and objects are used to convey a story, familiar experience, or connection to the world.  Present:  FA 8.2.2.c Explore how the meaning of art can be affected by the presentation mode or venue (glossary) (e.g., reproduction, digital, social media (glossary), or original museum/gallery experience).  Respond:  FA 8.2.3.d Explain why a work of art can evoke different interpretations and how artwork is interpreted and evaluated by the way it is displayed or presented. </vt:lpstr>
      <vt:lpstr>Objectives: The student will know the characteristics of public art. The student will understand the variables considered when presenting public art. The student will be able to explore public art in relation to their own community. </vt:lpstr>
      <vt:lpstr>Below are three works of art. Reflect on and then share with others the venue location and how that placement might impact the creation and/or viewing of the work.</vt:lpstr>
      <vt:lpstr>We will continue with the interview with Liz about public art.  Liz shares about her latest public art project - the saving, restorating, and presenting of the Pershing Mural which was on the front of Pershing Auditorium from 1957-2023.</vt:lpstr>
      <vt:lpstr>What variables must be considered when presenting public art?  </vt:lpstr>
      <vt:lpstr>What if… …you removed one of the considerations?  How would that impact the presenting of public art? </vt:lpstr>
      <vt:lpstr>Another consideration with public art is funding.</vt:lpstr>
      <vt:lpstr>Closure:  How might the meaning of the artwork be impacted by the venue in which the art is exhibited? </vt:lpstr>
      <vt:lpstr>Lesson #4 This lesson would likely involve several class sessions.</vt:lpstr>
      <vt:lpstr>Nebraska Standards Addressed: Create:  FA 8.2.1.a Investigate ideas and materials (glossary) to demonstrate planning and refining.  Connect:  FA 8.2.4.d Explain how images and objects are used to convey a story, familiar experience, or connection to the world.  Present:  FA 8.2.2.c Explore how the meaning of art can be affected by the presentation mode or venue (glossary) (e.g., reproduction, digital, social media (glossary), or original museum/gallery experience).  Respond:  FA 8.2.3.d Explain why a work of art can evoke different interpretations and how artwork is interpreted and evaluated by the way it is displayed or presented. </vt:lpstr>
      <vt:lpstr>Objectives: The student will know the characteristics of public art. The student will understand the variables considered when presenting public art. The student will be able to explore public art in relation to their own community. </vt:lpstr>
      <vt:lpstr>We will finish with the interview with Liz about public art.  Liz provides suggestions for anyone wanting to explore public art in their community.</vt:lpstr>
      <vt:lpstr>Where do we find public art in our town, city, community?    Where are areas that are void of public art?    Why?  </vt:lpstr>
      <vt:lpstr>Art Problem: Design and create a prototype for a public art piece for the community.  Research:  What imagery might best represent the community?  Ideation:  Develop a series of solution for public art.  Creation:  Build a prototype using materials of choice, by teacher, student, or both.  Verification:  How does the public art prototype solve the art problem?  What did I learn from the unit?  How does what I learned impact the future? (This concept will be explored further in lesson #5)</vt:lpstr>
      <vt:lpstr>Closure:  What part of your design do you feel is most successful?   Are there any areas to improve?  If you could rework this project, what would you change?</vt:lpstr>
      <vt:lpstr>Lesson #5</vt:lpstr>
      <vt:lpstr>Nebraska Standards Addressed: Create:  FA 8.2.1.a Investigate ideas and materials (glossary) to demonstrate planning and refining.  Connect:  FA 8.2.4.d Explain how images and objects are used to convey a story, familiar experience, or connection to the world.  Present:  FA 8.2.2.c Explore how the meaning of art can be affected by the presentation mode or venue (glossary) (e.g., reproduction, digital, social media (glossary), or original museum/gallery experience).  Respond:  FA 8.2.3.d Explain why a work of art can evoke different interpretations and how artwork is interpreted and evaluated by the way it is displayed or presented. </vt:lpstr>
      <vt:lpstr>Objectives: The student will know the characteristics of public art. The student will understand the variables considered when presenting public art. The student will be able to explore public art in relation to their own community. </vt:lpstr>
      <vt:lpstr>As we complete this unit about public art, we will use feedback and reflection to determine the impact on our learning.  Feedback - Partner and share your work with others.  Give feedback on areas of success as well as needed suggestions.  Reflection - How does your artwork express an idea or story of public art in relation to your community?  What did you learn?  How does the learning impact your life now?  How might this work support your experiences in the future?</vt:lpstr>
      <vt:lpstr>Closure:  Accessibility to public art is one of several characteristics to consider.    Presentation of public art, especially in Nebraska, has many consideration including safety and weather.  Public art belongs in every community including the learner’s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PERSHING MURAL PROJECT CURRICULUM Learning From the Past, Understanding the Present,  and Discovering the Future</dc:title>
  <dc:creator>Anne Woita</dc:creator>
  <cp:lastModifiedBy>Anne Woita</cp:lastModifiedBy>
  <cp:revision>2</cp:revision>
  <dcterms:modified xsi:type="dcterms:W3CDTF">2024-07-25T21:06:27Z</dcterms:modified>
</cp:coreProperties>
</file>