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8"/>
  </p:notesMasterIdLst>
  <p:handoutMasterIdLst>
    <p:handoutMasterId r:id="rId19"/>
  </p:handoutMasterIdLst>
  <p:sldIdLst>
    <p:sldId id="312" r:id="rId5"/>
    <p:sldId id="304" r:id="rId6"/>
    <p:sldId id="281" r:id="rId7"/>
    <p:sldId id="307" r:id="rId8"/>
    <p:sldId id="282" r:id="rId9"/>
    <p:sldId id="315" r:id="rId10"/>
    <p:sldId id="317" r:id="rId11"/>
    <p:sldId id="318" r:id="rId12"/>
    <p:sldId id="319" r:id="rId13"/>
    <p:sldId id="321" r:id="rId14"/>
    <p:sldId id="322" r:id="rId15"/>
    <p:sldId id="297" r:id="rId16"/>
    <p:sldId id="323" r:id="rId1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88" autoAdjust="0"/>
  </p:normalViewPr>
  <p:slideViewPr>
    <p:cSldViewPr snapToGrid="0" snapToObjects="1">
      <p:cViewPr varScale="1">
        <p:scale>
          <a:sx n="113" d="100"/>
          <a:sy n="113" d="100"/>
        </p:scale>
        <p:origin x="510" y="11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14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ational_Register_of_Historic_Places_listings_in_Adams_County,_Nebraska#cite_note-refnums-5" TargetMode="External"/><Relationship Id="rId13" Type="http://schemas.openxmlformats.org/officeDocument/2006/relationships/hyperlink" Target="https://en.wikipedia.org/wiki/Hastings,_Nebraska" TargetMode="External"/><Relationship Id="rId3" Type="http://schemas.openxmlformats.org/officeDocument/2006/relationships/hyperlink" Target="https://en.wikipedia.org/wiki/National_Register_of_Historic_Places_listings_in_Adams_County,_Nebraska" TargetMode="External"/><Relationship Id="rId7" Type="http://schemas.openxmlformats.org/officeDocument/2006/relationships/hyperlink" Target="https://en.wikipedia.org/wiki/National_Register_of_Historic_Places_listings_in_Adams_County,_Nebraska#cite_note-nris-4" TargetMode="External"/><Relationship Id="rId12" Type="http://schemas.openxmlformats.org/officeDocument/2006/relationships/hyperlink" Target="https://geohack.toolforge.org/geohack.php?pagename=National_Register_of_Historic_Places_listings_in_Adams_County,_Nebraska&amp;params=40.5925_N_98.390833_W_&amp;title=William+Brach+House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National_Register_of_Historic_Places_listings_in_Adams_County,_Nebraska#cite_note-NRHP_colors-3" TargetMode="External"/><Relationship Id="rId11" Type="http://schemas.openxmlformats.org/officeDocument/2006/relationships/hyperlink" Target="https://npgallery.nps.gov/AssetDetail/NRIS/79001429" TargetMode="External"/><Relationship Id="rId5" Type="http://schemas.openxmlformats.org/officeDocument/2006/relationships/hyperlink" Target="https://en.wikipedia.org/wiki/National_Register_of_Historic_Places_listings_in_Nebraska#Arthur_County" TargetMode="External"/><Relationship Id="rId15" Type="http://schemas.openxmlformats.org/officeDocument/2006/relationships/image" Target="../media/image20.png"/><Relationship Id="rId10" Type="http://schemas.openxmlformats.org/officeDocument/2006/relationships/hyperlink" Target="https://commons.wikimedia.org/wiki/Category:William_Brach_House" TargetMode="External"/><Relationship Id="rId4" Type="http://schemas.openxmlformats.org/officeDocument/2006/relationships/hyperlink" Target="https://en.wikipedia.org/wiki/National_Register_of_Historic_Places_listings_in_Antelope_County,_Nebraska" TargetMode="External"/><Relationship Id="rId9" Type="http://schemas.openxmlformats.org/officeDocument/2006/relationships/hyperlink" Target="https://en.wikipedia.org/wiki/William_Brach_House" TargetMode="External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ational_Register_of_Historic_Places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s://en.wikipedia.org/wiki/Neoclassical_architectur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n.wikipedia.org/wiki/Queen_Anne_Style_architecture_(United_States)" TargetMode="External"/><Relationship Id="rId5" Type="http://schemas.openxmlformats.org/officeDocument/2006/relationships/hyperlink" Target="https://en.wikipedia.org/wiki/Hastings,_Nebraska" TargetMode="External"/><Relationship Id="rId4" Type="http://schemas.openxmlformats.org/officeDocument/2006/relationships/hyperlink" Target="https://en.wikipedia.org/wiki/William_Brach_Hou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Nebraska Sites on the National Register of Historic Places</a:t>
            </a:r>
            <a:br>
              <a:rPr lang="en-US" dirty="0"/>
            </a:br>
            <a:r>
              <a:rPr lang="en-US" dirty="0"/>
              <a:t>Scavenger Hunt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/>
          <a:lstStyle/>
          <a:p>
            <a:pPr algn="ctr"/>
            <a:r>
              <a:rPr lang="en-US" sz="2800" dirty="0"/>
              <a:t>You will be given a series of clues for each of 15 sites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5364" y="3763617"/>
            <a:ext cx="5829147" cy="1622466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#1</a:t>
            </a:r>
            <a:endParaRPr lang="en-US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4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were going to list all of Nebraska’s counties in alphabetical order, which county would be the first?</a:t>
            </a:r>
            <a:endParaRPr lang="en-US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853098E-C088-D323-4BF2-987893F262F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043003" y="2303028"/>
            <a:ext cx="6545431" cy="14605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First of all, you will need to figure out the Nebraska County you will be searching.</a:t>
            </a:r>
          </a:p>
        </p:txBody>
      </p:sp>
      <p:pic>
        <p:nvPicPr>
          <p:cNvPr id="9218" name="Picture 2" descr="Mystery box with gifts  concept">
            <a:extLst>
              <a:ext uri="{FF2B5EF4-FFF2-40B4-BE49-F238E27FC236}">
                <a16:creationId xmlns:a16="http://schemas.microsoft.com/office/drawing/2014/main" id="{E0C78919-8898-B4C0-C5AC-A67B22BEF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296" y="3293523"/>
            <a:ext cx="2469366" cy="32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uild="p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A324-0737-F0DA-1F7D-10CBE06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10511627" cy="1012785"/>
          </a:xfrm>
        </p:spPr>
        <p:txBody>
          <a:bodyPr/>
          <a:lstStyle/>
          <a:p>
            <a:r>
              <a:rPr lang="en-US" sz="2800" dirty="0"/>
              <a:t>Next, you will be given a clue as to the site itself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FFD5A-63C9-B69A-D140-C7E1D4A94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0" y="2321037"/>
            <a:ext cx="10511627" cy="14864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#1</a:t>
            </a:r>
          </a:p>
          <a:p>
            <a:pPr marL="0" indent="0">
              <a:buNone/>
            </a:pPr>
            <a:r>
              <a:rPr lang="en-US" sz="3400" kern="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 </a:t>
            </a:r>
            <a:r>
              <a:rPr lang="en-US" sz="34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a house that was originally built in 1881, not of wood or brick but of something else from the earth.  Hint:  The nickname for these kinds of structures is “soddies.”  </a:t>
            </a:r>
            <a:endParaRPr lang="en-US" sz="3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42" name="Picture 2" descr="Sod House&quot; Images – Browse 1,993 Stock Photos, Vectors, and ...">
            <a:extLst>
              <a:ext uri="{FF2B5EF4-FFF2-40B4-BE49-F238E27FC236}">
                <a16:creationId xmlns:a16="http://schemas.microsoft.com/office/drawing/2014/main" id="{36192C5B-B8E5-CA09-CEF0-A84403297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63" y="3807560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BA0817-6198-9796-688D-EE35C5338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02029"/>
              </p:ext>
            </p:extLst>
          </p:nvPr>
        </p:nvGraphicFramePr>
        <p:xfrm>
          <a:off x="1433015" y="2470245"/>
          <a:ext cx="9471546" cy="2894707"/>
        </p:xfrm>
        <a:graphic>
          <a:graphicData uri="http://schemas.openxmlformats.org/drawingml/2006/table">
            <a:tbl>
              <a:tblPr firstRow="1" firstCol="1" bandRow="1"/>
              <a:tblGrid>
                <a:gridCol w="786249">
                  <a:extLst>
                    <a:ext uri="{9D8B030D-6E8A-4147-A177-3AD203B41FA5}">
                      <a16:colId xmlns:a16="http://schemas.microsoft.com/office/drawing/2014/main" val="3960908199"/>
                    </a:ext>
                  </a:extLst>
                </a:gridCol>
                <a:gridCol w="4009866">
                  <a:extLst>
                    <a:ext uri="{9D8B030D-6E8A-4147-A177-3AD203B41FA5}">
                      <a16:colId xmlns:a16="http://schemas.microsoft.com/office/drawing/2014/main" val="1561264563"/>
                    </a:ext>
                  </a:extLst>
                </a:gridCol>
                <a:gridCol w="3194360">
                  <a:extLst>
                    <a:ext uri="{9D8B030D-6E8A-4147-A177-3AD203B41FA5}">
                      <a16:colId xmlns:a16="http://schemas.microsoft.com/office/drawing/2014/main" val="1686198474"/>
                    </a:ext>
                  </a:extLst>
                </a:gridCol>
                <a:gridCol w="1481071">
                  <a:extLst>
                    <a:ext uri="{9D8B030D-6E8A-4147-A177-3AD203B41FA5}">
                      <a16:colId xmlns:a16="http://schemas.microsoft.com/office/drawing/2014/main" val="3278004199"/>
                    </a:ext>
                  </a:extLst>
                </a:gridCol>
              </a:tblGrid>
              <a:tr h="355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National Register of Historic Places Scavenger Hunt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928119"/>
                  </a:ext>
                </a:extLst>
              </a:tr>
              <a:tr h="317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097535"/>
                  </a:ext>
                </a:extLst>
              </a:tr>
              <a:tr h="317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Site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 a ) Name of County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 b ) Name of Site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 c ) NR#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081907"/>
                  </a:ext>
                </a:extLst>
              </a:tr>
              <a:tr h="3174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494286"/>
                  </a:ext>
                </a:extLst>
              </a:tr>
              <a:tr h="3174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913130"/>
                  </a:ext>
                </a:extLst>
              </a:tr>
              <a:tr h="3174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084773"/>
                  </a:ext>
                </a:extLst>
              </a:tr>
              <a:tr h="3174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8170"/>
                  </a:ext>
                </a:extLst>
              </a:tr>
              <a:tr h="3174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625540"/>
                  </a:ext>
                </a:extLst>
              </a:tr>
              <a:tr h="3174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48347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87E23298-BC8E-9951-7679-2B05508E6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3192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9E248-943E-7DBB-F149-D5FAFBEE3C6A}"/>
              </a:ext>
            </a:extLst>
          </p:cNvPr>
          <p:cNvSpPr txBox="1"/>
          <p:nvPr/>
        </p:nvSpPr>
        <p:spPr>
          <a:xfrm>
            <a:off x="1665027" y="1132764"/>
            <a:ext cx="9116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fill in all the information requested for the first site on your answer sheet.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1ACD-26BE-9307-6C9C-503E6015E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3"/>
            <a:ext cx="5715000" cy="2012688"/>
          </a:xfrm>
        </p:spPr>
        <p:txBody>
          <a:bodyPr/>
          <a:lstStyle/>
          <a:p>
            <a:r>
              <a:rPr lang="en-US" dirty="0"/>
              <a:t>Now that you have the hang of it…..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D731F-DD09-5392-E4CB-D711104EFA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Let the Scavenger Hunt Being!!!</a:t>
            </a:r>
          </a:p>
        </p:txBody>
      </p:sp>
      <p:pic>
        <p:nvPicPr>
          <p:cNvPr id="7170" name="Picture 2" descr="boy in red hoodie wearing black headphones">
            <a:extLst>
              <a:ext uri="{FF2B5EF4-FFF2-40B4-BE49-F238E27FC236}">
                <a16:creationId xmlns:a16="http://schemas.microsoft.com/office/drawing/2014/main" id="{D076EA3E-9040-4874-65A0-B988DEF9A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90" y="2544419"/>
            <a:ext cx="4950809" cy="33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4" y="408539"/>
            <a:ext cx="6583680" cy="1531357"/>
          </a:xfrm>
        </p:spPr>
        <p:txBody>
          <a:bodyPr/>
          <a:lstStyle/>
          <a:p>
            <a:pPr algn="ctr"/>
            <a:r>
              <a:rPr lang="en-US" dirty="0"/>
              <a:t>Nebraska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9875" y="1047466"/>
            <a:ext cx="4182256" cy="476306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Nebraska currently has over 1,000 properties throughout the state listed on the National Register of Historic Places. </a:t>
            </a:r>
            <a:endParaRPr lang="en-US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1AE37C8-0305-8218-CE7B-B1FA7D817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19525" r="2002"/>
          <a:stretch/>
        </p:blipFill>
        <p:spPr bwMode="auto">
          <a:xfrm>
            <a:off x="1462565" y="2141756"/>
            <a:ext cx="5887089" cy="390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77" y="1774372"/>
            <a:ext cx="5259554" cy="1153660"/>
          </a:xfrm>
        </p:spPr>
        <p:txBody>
          <a:bodyPr/>
          <a:lstStyle/>
          <a:p>
            <a:pPr algn="ctr"/>
            <a:r>
              <a:rPr lang="en-US" sz="2400" dirty="0"/>
              <a:t>Albion Public Library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53" y="803979"/>
            <a:ext cx="9576564" cy="85254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These properties range from city buildings….. to private residences…..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B7CF0A-A436-2F0F-812A-084153BB7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65" y="3045881"/>
            <a:ext cx="4295712" cy="284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78982F5-6561-130A-315E-A4AB8EE38CF4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9284" r="14664" b="9456"/>
          <a:stretch/>
        </p:blipFill>
        <p:spPr bwMode="auto">
          <a:xfrm>
            <a:off x="6400800" y="1775791"/>
            <a:ext cx="513792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121352-E3E4-9CEB-3EDC-CF7B22062EAA}"/>
              </a:ext>
            </a:extLst>
          </p:cNvPr>
          <p:cNvSpPr txBox="1"/>
          <p:nvPr/>
        </p:nvSpPr>
        <p:spPr>
          <a:xfrm>
            <a:off x="6261652" y="6162259"/>
            <a:ext cx="541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+mj-lt"/>
              </a:rPr>
              <a:t>JOHN C. KESTERSON HOUSE, FAIRBURY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BBD73E0-A543-D68A-B4C1-F6560A0296A0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9" r="24379"/>
          <a:stretch>
            <a:fillRect/>
          </a:stretch>
        </p:blipFill>
        <p:spPr bwMode="auto">
          <a:xfrm>
            <a:off x="1097277" y="284160"/>
            <a:ext cx="4022067" cy="588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EC396F-5021-4312-B818-C80B31E31299}"/>
              </a:ext>
            </a:extLst>
          </p:cNvPr>
          <p:cNvSpPr txBox="1"/>
          <p:nvPr/>
        </p:nvSpPr>
        <p:spPr>
          <a:xfrm>
            <a:off x="4810539" y="1057273"/>
            <a:ext cx="551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…..to archeological sites.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AC4FE-534C-02F9-7B69-8D1D46AC86D3}"/>
              </a:ext>
            </a:extLst>
          </p:cNvPr>
          <p:cNvSpPr txBox="1"/>
          <p:nvPr/>
        </p:nvSpPr>
        <p:spPr>
          <a:xfrm>
            <a:off x="6078511" y="2766135"/>
            <a:ext cx="6108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Chimney Rock, Morrill County</a:t>
            </a: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1454" y="2980538"/>
            <a:ext cx="7965460" cy="349769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access the website to begin exploring, go to: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https://en.wikipedia.org/wiki/National_Register_of_Historic_Places_listings_in_Nebraska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AutoShape 4" descr="Wikipedia">
            <a:extLst>
              <a:ext uri="{FF2B5EF4-FFF2-40B4-BE49-F238E27FC236}">
                <a16:creationId xmlns:a16="http://schemas.microsoft.com/office/drawing/2014/main" id="{56D13DB3-37A2-038A-3554-366D5D1A4A0F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460750" y="1057275"/>
            <a:ext cx="7964488" cy="14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0" i="0" dirty="0">
                <a:effectLst/>
                <a:latin typeface="Arial" panose="020B0604020202020204" pitchFamily="34" charset="0"/>
              </a:rPr>
              <a:t>National Register of Historic Places listings in Nebraska can be found on Wikipedia</a:t>
            </a:r>
            <a:b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US" dirty="0"/>
          </a:p>
        </p:txBody>
      </p:sp>
      <p:pic>
        <p:nvPicPr>
          <p:cNvPr id="4102" name="Picture 6" descr="Wikipedia logo and symbol, meaning, history, PNG, brand">
            <a:extLst>
              <a:ext uri="{FF2B5EF4-FFF2-40B4-BE49-F238E27FC236}">
                <a16:creationId xmlns:a16="http://schemas.microsoft.com/office/drawing/2014/main" id="{97389EF8-76AD-4EF4-2F16-39F6DDBB0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r="16831"/>
          <a:stretch/>
        </p:blipFill>
        <p:spPr bwMode="auto">
          <a:xfrm>
            <a:off x="397565" y="777348"/>
            <a:ext cx="3445565" cy="30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91087"/>
            <a:ext cx="7796464" cy="1222385"/>
          </a:xfrm>
        </p:spPr>
        <p:txBody>
          <a:bodyPr/>
          <a:lstStyle/>
          <a:p>
            <a:r>
              <a:rPr lang="en-US" dirty="0"/>
              <a:t>There you will find: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6678" y="5059712"/>
            <a:ext cx="6612835" cy="170720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map of the counties in Nebraska and a listing of the number of historic sites in each.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EBB80F8A-8CA1-6A06-90CB-1EBC2E9DE44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5" y="1313472"/>
            <a:ext cx="7212605" cy="369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F291BA-5517-874D-0673-9DC998E3B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321" y="195575"/>
            <a:ext cx="5715000" cy="851347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on a County name…….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82C3C08-2EA0-ECD8-EF12-8CBFDE1D5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321" y="1775176"/>
            <a:ext cx="10415558" cy="223464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….and then click on a specific property and you will find the name on the Register, an image, the date it was listed, its location, city and sometimes a description.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5200" y="457200"/>
            <a:ext cx="1066800" cy="471488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F197E9-31B9-F039-4747-45D276AF7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268074"/>
              </p:ext>
            </p:extLst>
          </p:nvPr>
        </p:nvGraphicFramePr>
        <p:xfrm>
          <a:off x="6560321" y="140770"/>
          <a:ext cx="4353336" cy="1463040"/>
        </p:xfrm>
        <a:graphic>
          <a:graphicData uri="http://schemas.openxmlformats.org/drawingml/2006/table">
            <a:tbl>
              <a:tblPr/>
              <a:tblGrid>
                <a:gridCol w="1451112">
                  <a:extLst>
                    <a:ext uri="{9D8B030D-6E8A-4147-A177-3AD203B41FA5}">
                      <a16:colId xmlns:a16="http://schemas.microsoft.com/office/drawing/2014/main" val="2220070996"/>
                    </a:ext>
                  </a:extLst>
                </a:gridCol>
                <a:gridCol w="1451112">
                  <a:extLst>
                    <a:ext uri="{9D8B030D-6E8A-4147-A177-3AD203B41FA5}">
                      <a16:colId xmlns:a16="http://schemas.microsoft.com/office/drawing/2014/main" val="1464627967"/>
                    </a:ext>
                  </a:extLst>
                </a:gridCol>
                <a:gridCol w="1451112">
                  <a:extLst>
                    <a:ext uri="{9D8B030D-6E8A-4147-A177-3AD203B41FA5}">
                      <a16:colId xmlns:a16="http://schemas.microsoft.com/office/drawing/2014/main" val="28679122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County</a:t>
                      </a:r>
                      <a:endParaRPr lang="en-US" dirty="0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</a:rPr>
                        <a:t># of Sites</a:t>
                      </a:r>
                      <a:endParaRPr lang="en-US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597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u="sng" dirty="0">
                          <a:solidFill>
                            <a:srgbClr val="3366CC"/>
                          </a:solidFill>
                          <a:effectLst/>
                          <a:hlinkClick r:id="rId3"/>
                        </a:rPr>
                        <a:t>Adams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745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u="none" strike="noStrike">
                          <a:solidFill>
                            <a:srgbClr val="3366CC"/>
                          </a:solidFill>
                          <a:effectLst/>
                          <a:hlinkClick r:id="rId4" tooltip="National Register of Historic Places listings in Antelope County, Nebraska"/>
                        </a:rPr>
                        <a:t>Antelope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57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3366CC"/>
                          </a:solidFill>
                          <a:effectLst/>
                          <a:hlinkClick r:id="rId5"/>
                        </a:rPr>
                        <a:t>Arthur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27769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7D764E7-3AB8-0EB8-AE27-CBB3795E3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66197"/>
              </p:ext>
            </p:extLst>
          </p:nvPr>
        </p:nvGraphicFramePr>
        <p:xfrm>
          <a:off x="265045" y="3429000"/>
          <a:ext cx="11357113" cy="2873673"/>
        </p:xfrm>
        <a:graphic>
          <a:graphicData uri="http://schemas.openxmlformats.org/drawingml/2006/table">
            <a:tbl>
              <a:tblPr/>
              <a:tblGrid>
                <a:gridCol w="2119995">
                  <a:extLst>
                    <a:ext uri="{9D8B030D-6E8A-4147-A177-3AD203B41FA5}">
                      <a16:colId xmlns:a16="http://schemas.microsoft.com/office/drawing/2014/main" val="1911006287"/>
                    </a:ext>
                  </a:extLst>
                </a:gridCol>
                <a:gridCol w="2044280">
                  <a:extLst>
                    <a:ext uri="{9D8B030D-6E8A-4147-A177-3AD203B41FA5}">
                      <a16:colId xmlns:a16="http://schemas.microsoft.com/office/drawing/2014/main" val="1544005425"/>
                    </a:ext>
                  </a:extLst>
                </a:gridCol>
                <a:gridCol w="908568">
                  <a:extLst>
                    <a:ext uri="{9D8B030D-6E8A-4147-A177-3AD203B41FA5}">
                      <a16:colId xmlns:a16="http://schemas.microsoft.com/office/drawing/2014/main" val="1735018573"/>
                    </a:ext>
                  </a:extLst>
                </a:gridCol>
                <a:gridCol w="1135712">
                  <a:extLst>
                    <a:ext uri="{9D8B030D-6E8A-4147-A177-3AD203B41FA5}">
                      <a16:colId xmlns:a16="http://schemas.microsoft.com/office/drawing/2014/main" val="714775145"/>
                    </a:ext>
                  </a:extLst>
                </a:gridCol>
                <a:gridCol w="2119995">
                  <a:extLst>
                    <a:ext uri="{9D8B030D-6E8A-4147-A177-3AD203B41FA5}">
                      <a16:colId xmlns:a16="http://schemas.microsoft.com/office/drawing/2014/main" val="123760606"/>
                    </a:ext>
                  </a:extLst>
                </a:gridCol>
                <a:gridCol w="1067240">
                  <a:extLst>
                    <a:ext uri="{9D8B030D-6E8A-4147-A177-3AD203B41FA5}">
                      <a16:colId xmlns:a16="http://schemas.microsoft.com/office/drawing/2014/main" val="1329509080"/>
                    </a:ext>
                  </a:extLst>
                </a:gridCol>
                <a:gridCol w="1961323">
                  <a:extLst>
                    <a:ext uri="{9D8B030D-6E8A-4147-A177-3AD203B41FA5}">
                      <a16:colId xmlns:a16="http://schemas.microsoft.com/office/drawing/2014/main" val="1686971113"/>
                    </a:ext>
                  </a:extLst>
                </a:gridCol>
              </a:tblGrid>
              <a:tr h="1498700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strike="noStrike" baseline="30000" dirty="0">
                          <a:solidFill>
                            <a:srgbClr val="3366CC"/>
                          </a:solidFill>
                          <a:effectLst/>
                          <a:hlinkClick r:id="rId6"/>
                        </a:rPr>
                        <a:t>[3]</a:t>
                      </a:r>
                      <a:endParaRPr lang="en-US" dirty="0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Name on the Register</a:t>
                      </a:r>
                      <a:r>
                        <a:rPr lang="en-US" b="0" i="0" u="none" strike="noStrike" baseline="30000">
                          <a:solidFill>
                            <a:srgbClr val="3366CC"/>
                          </a:solidFill>
                          <a:effectLst/>
                          <a:hlinkClick r:id="rId7"/>
                        </a:rPr>
                        <a:t>[4]</a:t>
                      </a:r>
                      <a:endParaRPr lang="en-US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Image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Date listed</a:t>
                      </a:r>
                      <a:r>
                        <a:rPr lang="en-US" b="0" i="0" u="none" strike="noStrike" baseline="30000">
                          <a:solidFill>
                            <a:srgbClr val="3366CC"/>
                          </a:solidFill>
                          <a:effectLst/>
                          <a:hlinkClick r:id="rId8"/>
                        </a:rPr>
                        <a:t>[5]</a:t>
                      </a:r>
                      <a:endParaRPr lang="en-US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Location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City or town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Description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2431"/>
                  </a:ext>
                </a:extLst>
              </a:tr>
              <a:tr h="137497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D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3366CC"/>
                          </a:solidFill>
                          <a:effectLst/>
                          <a:hlinkClick r:id="rId9" tooltip="William Brach House"/>
                        </a:rPr>
                        <a:t>William Brach House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u="none" strike="noStrike">
                          <a:solidFill>
                            <a:srgbClr val="3366CC"/>
                          </a:solidFill>
                          <a:effectLst/>
                          <a:hlinkClick r:id="rId10" tooltip="commons:Category:William Brach House"/>
                        </a:rPr>
                        <a:t>More images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February 1, 1979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(</a:t>
                      </a:r>
                      <a:r>
                        <a:rPr lang="en-US" u="none" strike="noStrike">
                          <a:solidFill>
                            <a:srgbClr val="3366CC"/>
                          </a:solidFill>
                          <a:effectLst/>
                          <a:hlinkClick r:id="rId11"/>
                        </a:rPr>
                        <a:t>#79001429</a:t>
                      </a:r>
                      <a:r>
                        <a:rPr lang="en-US">
                          <a:effectLst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823 N. Lincoln Ave.</a:t>
                      </a:r>
                      <a:br>
                        <a:rPr lang="pt-BR">
                          <a:effectLst/>
                        </a:rPr>
                      </a:br>
                      <a:r>
                        <a:rPr lang="pt-BR" u="none" strike="noStrike">
                          <a:solidFill>
                            <a:srgbClr val="3366CC"/>
                          </a:solidFill>
                          <a:effectLst/>
                          <a:hlinkClick r:id="rId12"/>
                        </a:rPr>
                        <a:t>40°35′33″N 98°23′27″W</a:t>
                      </a:r>
                      <a:endParaRPr lang="pt-B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3366CC"/>
                          </a:solidFill>
                          <a:effectLst/>
                          <a:hlinkClick r:id="rId13" tooltip="Hastings, Nebraska"/>
                        </a:rPr>
                        <a:t>Hastings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8011535"/>
                  </a:ext>
                </a:extLst>
              </a:tr>
            </a:tbl>
          </a:graphicData>
        </a:graphic>
      </p:graphicFrame>
      <p:pic>
        <p:nvPicPr>
          <p:cNvPr id="6164" name="Picture 20" descr="William Brach House">
            <a:extLst>
              <a:ext uri="{FF2B5EF4-FFF2-40B4-BE49-F238E27FC236}">
                <a16:creationId xmlns:a16="http://schemas.microsoft.com/office/drawing/2014/main" id="{C487801D-1A53-25E0-A0C7-F7DD51709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85" y="5224326"/>
            <a:ext cx="973127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>
            <a:extLst>
              <a:ext uri="{FF2B5EF4-FFF2-40B4-BE49-F238E27FC236}">
                <a16:creationId xmlns:a16="http://schemas.microsoft.com/office/drawing/2014/main" id="{DCB5165A-0C81-E9E2-996C-5563C691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141" y="2451836"/>
            <a:ext cx="1557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>
            <a:extLst>
              <a:ext uri="{FF2B5EF4-FFF2-40B4-BE49-F238E27FC236}">
                <a16:creationId xmlns:a16="http://schemas.microsoft.com/office/drawing/2014/main" id="{B4868EA7-5480-9EFF-E1C8-64974F968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347" y="2451836"/>
            <a:ext cx="165432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E645AF94-D456-8E5B-671A-8407206C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4990E30-CE94-D2CC-E695-76ED93ECC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EEE3CEF7-5010-6D32-15D4-7BDA89342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E7B8B463-370C-A7F3-10CD-9E75753B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>
            <a:extLst>
              <a:ext uri="{FF2B5EF4-FFF2-40B4-BE49-F238E27FC236}">
                <a16:creationId xmlns:a16="http://schemas.microsoft.com/office/drawing/2014/main" id="{43166D2B-DBB1-396E-6918-13DB1695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FCC93327-3C60-2831-A27E-B67AD1B90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>
            <a:extLst>
              <a:ext uri="{FF2B5EF4-FFF2-40B4-BE49-F238E27FC236}">
                <a16:creationId xmlns:a16="http://schemas.microsoft.com/office/drawing/2014/main" id="{D4640C73-87F6-24DB-C117-9C6EA6366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>
            <a:extLst>
              <a:ext uri="{FF2B5EF4-FFF2-40B4-BE49-F238E27FC236}">
                <a16:creationId xmlns:a16="http://schemas.microsoft.com/office/drawing/2014/main" id="{7A6420E7-ACC9-ABF7-274F-BDAE2F5DE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9524075" cy="101278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want more information……..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2"/>
            <a:ext cx="6903076" cy="153784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……Click on the image and you may find additional pictures and descriptions.</a:t>
            </a:r>
          </a:p>
        </p:txBody>
      </p:sp>
      <p:pic>
        <p:nvPicPr>
          <p:cNvPr id="7170" name="Picture 2" descr="William Brach House">
            <a:extLst>
              <a:ext uri="{FF2B5EF4-FFF2-40B4-BE49-F238E27FC236}">
                <a16:creationId xmlns:a16="http://schemas.microsoft.com/office/drawing/2014/main" id="{7BB361BE-F70E-A767-C52D-86487396E94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r="16209"/>
          <a:stretch>
            <a:fillRect/>
          </a:stretch>
        </p:blipFill>
        <p:spPr bwMode="auto">
          <a:xfrm>
            <a:off x="8737663" y="2692943"/>
            <a:ext cx="3202546" cy="345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D05FCC-7071-2330-6707-1DEF58C859DA}"/>
              </a:ext>
            </a:extLst>
          </p:cNvPr>
          <p:cNvSpPr txBox="1"/>
          <p:nvPr/>
        </p:nvSpPr>
        <p:spPr>
          <a:xfrm>
            <a:off x="790092" y="3662987"/>
            <a:ext cx="74874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William Brach House</a:t>
            </a:r>
          </a:p>
          <a:p>
            <a:pPr algn="l" fontAlgn="t"/>
            <a:r>
              <a:rPr lang="en-US" sz="2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w:William Brach House"/>
              </a:rPr>
              <a:t>William Brach House</a:t>
            </a:r>
            <a:r>
              <a:rPr lang="en-US" sz="24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at 823 N. Lincoln Avenue in </a:t>
            </a:r>
            <a:r>
              <a:rPr lang="en-US" sz="2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w:Hastings, Nebraska"/>
              </a:rPr>
              <a:t>Hastings, Nebraska</a:t>
            </a:r>
            <a:r>
              <a:rPr lang="en-US" sz="24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; seen from the northeast. The house was built ca. 1884 in </a:t>
            </a:r>
            <a:r>
              <a:rPr lang="en-US" sz="2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w:Queen Anne Style architecture (United States)"/>
              </a:rPr>
              <a:t>Queen Anne</a:t>
            </a:r>
            <a:r>
              <a:rPr lang="en-US" sz="24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style; in a </a:t>
            </a:r>
            <a:r>
              <a:rPr lang="en-US" sz="2400" b="0" i="0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remodelling</a:t>
            </a:r>
            <a:r>
              <a:rPr lang="en-US" sz="24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 ca. 1900, </a:t>
            </a:r>
            <a:r>
              <a:rPr lang="en-US" sz="2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w:Neoclassical architecture"/>
              </a:rPr>
              <a:t>Classical Revival</a:t>
            </a:r>
            <a:r>
              <a:rPr lang="en-US" sz="24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elements were introduced. The house is listed in the </a:t>
            </a:r>
            <a:r>
              <a:rPr lang="en-US" sz="2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 tooltip="w:National Register of Historic Places"/>
              </a:rPr>
              <a:t>National Register of Historic Places</a:t>
            </a:r>
            <a:r>
              <a:rPr lang="en-US" sz="24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1089213"/>
            <a:ext cx="9879437" cy="980844"/>
          </a:xfrm>
        </p:spPr>
        <p:txBody>
          <a:bodyPr/>
          <a:lstStyle/>
          <a:p>
            <a:r>
              <a:rPr lang="en-US" dirty="0"/>
              <a:t>When you are ready……..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CC342-9FD1-7055-EAAC-008DC851B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754" y="2833950"/>
            <a:ext cx="4201046" cy="3508320"/>
          </a:xfrm>
        </p:spPr>
        <p:txBody>
          <a:bodyPr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…..You will begin your virtual scavenger hunt.</a:t>
            </a:r>
          </a:p>
        </p:txBody>
      </p:sp>
      <p:pic>
        <p:nvPicPr>
          <p:cNvPr id="8194" name="Picture 2" descr="Free photo close up people holding map">
            <a:extLst>
              <a:ext uri="{FF2B5EF4-FFF2-40B4-BE49-F238E27FC236}">
                <a16:creationId xmlns:a16="http://schemas.microsoft.com/office/drawing/2014/main" id="{C8C2CA6B-2A8A-8EB3-7557-7CC979EA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1" y="2370345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{DBF8970B-E8FB-4031-87EA-ADB120B3E205}tf78438558_win32</Template>
  <TotalTime>173</TotalTime>
  <Words>529</Words>
  <Application>Microsoft Office PowerPoint</Application>
  <PresentationFormat>Widescreen</PresentationFormat>
  <Paragraphs>86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Linux Libertine</vt:lpstr>
      <vt:lpstr>Sabon Next LT</vt:lpstr>
      <vt:lpstr>Custom</vt:lpstr>
      <vt:lpstr>Nebraska Sites on the National Register of Historic Places Scavenger Hunt</vt:lpstr>
      <vt:lpstr>Nebraska Sites</vt:lpstr>
      <vt:lpstr>Albion Public Library</vt:lpstr>
      <vt:lpstr>PowerPoint Presentation</vt:lpstr>
      <vt:lpstr>National Register of Historic Places listings in Nebraska can be found on Wikipedia </vt:lpstr>
      <vt:lpstr>There you will find:</vt:lpstr>
      <vt:lpstr>Click on a County name……. </vt:lpstr>
      <vt:lpstr>If you want more information……..</vt:lpstr>
      <vt:lpstr>When you are ready……..</vt:lpstr>
      <vt:lpstr>You will be given a series of clues for each of 15 sites</vt:lpstr>
      <vt:lpstr>Next, you will be given a clue as to the site itself</vt:lpstr>
      <vt:lpstr>PowerPoint Presentation</vt:lpstr>
      <vt:lpstr>Now that you have the hang of it…..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Register of Historic Places Scavenger Hunt</dc:title>
  <dc:subject/>
  <dc:creator>Anne Woita</dc:creator>
  <cp:lastModifiedBy>Anne Woita</cp:lastModifiedBy>
  <cp:revision>16</cp:revision>
  <dcterms:created xsi:type="dcterms:W3CDTF">2024-03-05T16:47:28Z</dcterms:created>
  <dcterms:modified xsi:type="dcterms:W3CDTF">2024-08-03T18:33:56Z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