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376718078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388705620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808850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164665054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483665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103603244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201138360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246747748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163230037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70169-45B0-4222-9E4C-D3F68618A25A}"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187626796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C70169-45B0-4222-9E4C-D3F68618A25A}"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147866689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C70169-45B0-4222-9E4C-D3F68618A25A}"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6795655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C70169-45B0-4222-9E4C-D3F68618A25A}"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263186831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70169-45B0-4222-9E4C-D3F68618A25A}"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241951945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C70169-45B0-4222-9E4C-D3F68618A25A}"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91512134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C70169-45B0-4222-9E4C-D3F68618A25A}"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9ED49-805E-4FB9-B390-56099B0D14D9}" type="slidenum">
              <a:rPr lang="en-US" smtClean="0"/>
              <a:t>‹#›</a:t>
            </a:fld>
            <a:endParaRPr lang="en-US"/>
          </a:p>
        </p:txBody>
      </p:sp>
    </p:spTree>
    <p:extLst>
      <p:ext uri="{BB962C8B-B14F-4D97-AF65-F5344CB8AC3E}">
        <p14:creationId xmlns:p14="http://schemas.microsoft.com/office/powerpoint/2010/main" val="247465042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70169-45B0-4222-9E4C-D3F68618A25A}" type="datetimeFigureOut">
              <a:rPr lang="en-US" smtClean="0"/>
              <a:t>7/12/2024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89ED49-805E-4FB9-B390-56099B0D14D9}" type="slidenum">
              <a:rPr lang="en-US" smtClean="0"/>
              <a:t>‹#›</a:t>
            </a:fld>
            <a:endParaRPr lang="en-US"/>
          </a:p>
        </p:txBody>
      </p:sp>
    </p:spTree>
    <p:extLst>
      <p:ext uri="{BB962C8B-B14F-4D97-AF65-F5344CB8AC3E}">
        <p14:creationId xmlns:p14="http://schemas.microsoft.com/office/powerpoint/2010/main" val="2069141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A531-B8B7-82B7-9091-C6E78EE3BB73}"/>
              </a:ext>
            </a:extLst>
          </p:cNvPr>
          <p:cNvSpPr>
            <a:spLocks noGrp="1"/>
          </p:cNvSpPr>
          <p:nvPr>
            <p:ph type="ctrTitle"/>
          </p:nvPr>
        </p:nvSpPr>
        <p:spPr>
          <a:xfrm>
            <a:off x="1327772" y="1364628"/>
            <a:ext cx="7766936" cy="1646302"/>
          </a:xfrm>
        </p:spPr>
        <p:txBody>
          <a:bodyPr/>
          <a:lstStyle/>
          <a:p>
            <a:pPr algn="ctr"/>
            <a:r>
              <a:rPr lang="en-US" dirty="0"/>
              <a:t>Meet the Architect!</a:t>
            </a:r>
          </a:p>
        </p:txBody>
      </p:sp>
      <p:sp>
        <p:nvSpPr>
          <p:cNvPr id="3" name="Subtitle 2">
            <a:extLst>
              <a:ext uri="{FF2B5EF4-FFF2-40B4-BE49-F238E27FC236}">
                <a16:creationId xmlns:a16="http://schemas.microsoft.com/office/drawing/2014/main" id="{DB4EED29-8FB0-7D75-C60A-55C213C7F9F9}"/>
              </a:ext>
            </a:extLst>
          </p:cNvPr>
          <p:cNvSpPr>
            <a:spLocks noGrp="1"/>
          </p:cNvSpPr>
          <p:nvPr>
            <p:ph type="subTitle" idx="1"/>
          </p:nvPr>
        </p:nvSpPr>
        <p:spPr/>
        <p:txBody>
          <a:bodyPr>
            <a:normAutofit/>
          </a:bodyPr>
          <a:lstStyle/>
          <a:p>
            <a:pPr algn="ctr"/>
            <a:r>
              <a:rPr lang="en-US" sz="2400" dirty="0">
                <a:solidFill>
                  <a:schemeClr val="tx1"/>
                </a:solidFill>
              </a:rPr>
              <a:t>Michelle McCullough:  </a:t>
            </a:r>
            <a:r>
              <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rPr>
              <a:t>Project Architect for the Pershing Mural’s </a:t>
            </a:r>
            <a:r>
              <a:rPr lang="en-US" sz="2400" dirty="0">
                <a:solidFill>
                  <a:schemeClr val="tx1"/>
                </a:solidFill>
                <a:latin typeface="Aptos" panose="020B0004020202020204" pitchFamily="34" charset="0"/>
                <a:ea typeface="Calibri" panose="020F0502020204030204" pitchFamily="34" charset="0"/>
                <a:cs typeface="Arial" panose="020B0604020202020204" pitchFamily="34" charset="0"/>
              </a:rPr>
              <a:t>I</a:t>
            </a:r>
            <a:r>
              <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rPr>
              <a:t>nstallation Within Historic </a:t>
            </a:r>
            <a:r>
              <a:rPr lang="en-US" sz="2400" dirty="0" err="1">
                <a:solidFill>
                  <a:schemeClr val="tx1"/>
                </a:solidFill>
                <a:effectLst/>
                <a:latin typeface="Aptos" panose="020B0004020202020204" pitchFamily="34" charset="0"/>
                <a:ea typeface="Calibri" panose="020F0502020204030204" pitchFamily="34" charset="0"/>
                <a:cs typeface="Arial" panose="020B0604020202020204" pitchFamily="34" charset="0"/>
              </a:rPr>
              <a:t>Wyuka</a:t>
            </a:r>
            <a:r>
              <a:rPr lang="en-US" sz="2400" dirty="0">
                <a:solidFill>
                  <a:schemeClr val="tx1"/>
                </a:solidFill>
                <a:effectLst/>
                <a:latin typeface="Aptos" panose="020B0004020202020204" pitchFamily="34" charset="0"/>
                <a:ea typeface="Calibri" panose="020F0502020204030204" pitchFamily="34" charset="0"/>
                <a:cs typeface="Arial" panose="020B0604020202020204" pitchFamily="34" charset="0"/>
              </a:rPr>
              <a:t> Park</a:t>
            </a:r>
            <a:endParaRPr lang="en-US" sz="2400" dirty="0">
              <a:solidFill>
                <a:schemeClr val="tx1"/>
              </a:solidFill>
            </a:endParaRPr>
          </a:p>
        </p:txBody>
      </p:sp>
    </p:spTree>
    <p:extLst>
      <p:ext uri="{BB962C8B-B14F-4D97-AF65-F5344CB8AC3E}">
        <p14:creationId xmlns:p14="http://schemas.microsoft.com/office/powerpoint/2010/main" val="290708263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6D8E-B84B-F68C-803A-301630601454}"/>
              </a:ext>
            </a:extLst>
          </p:cNvPr>
          <p:cNvSpPr>
            <a:spLocks noGrp="1"/>
          </p:cNvSpPr>
          <p:nvPr>
            <p:ph type="title"/>
          </p:nvPr>
        </p:nvSpPr>
        <p:spPr/>
        <p:txBody>
          <a:bodyPr>
            <a:no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Tell me, Michelle, what are the most important skills an Architect should possess (e.g. communication, creativity, organization, technical skills, vision, etc.)?</a:t>
            </a:r>
            <a:br>
              <a:rPr lang="en-US" sz="2400" dirty="0">
                <a:effectLst/>
                <a:highlight>
                  <a:srgbClr val="FFFFFF"/>
                </a:highlight>
                <a:latin typeface="Times New Roman" panose="02020603050405020304" pitchFamily="18" charset="0"/>
                <a:ea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16CA221B-E6E9-449E-7E57-F6E8ACCF21A0}"/>
              </a:ext>
            </a:extLst>
          </p:cNvPr>
          <p:cNvSpPr>
            <a:spLocks noGrp="1"/>
          </p:cNvSpPr>
          <p:nvPr>
            <p:ph idx="1"/>
          </p:nvPr>
        </p:nvSpPr>
        <p:spPr>
          <a:xfrm>
            <a:off x="677334" y="2160589"/>
            <a:ext cx="4755278" cy="3880773"/>
          </a:xfrm>
        </p:spPr>
        <p:txBody>
          <a:bodyPr>
            <a:normAutofit/>
          </a:bodyPr>
          <a:lstStyle/>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The Architect needs to be one of the most well-rounded people. </a:t>
            </a:r>
          </a:p>
          <a:p>
            <a:pPr>
              <a:buFont typeface="Wingdings" panose="05000000000000000000" pitchFamily="2" charset="2"/>
              <a:buChar char="Ø"/>
            </a:pPr>
            <a:endParaRPr lang="en-US" sz="2400" dirty="0">
              <a:solidFill>
                <a:schemeClr val="accent1">
                  <a:lumMod val="75000"/>
                </a:schemeClr>
              </a:solidFill>
              <a:latin typeface="Aptos" panose="020B00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The profession requires good communication skills to work with various clients and understand their needs. </a:t>
            </a:r>
            <a:endParaRPr lang="en-US" sz="2400" dirty="0">
              <a:solidFill>
                <a:schemeClr val="accent1">
                  <a:lumMod val="75000"/>
                </a:schemeClr>
              </a:solidFill>
            </a:endParaRPr>
          </a:p>
        </p:txBody>
      </p:sp>
      <p:pic>
        <p:nvPicPr>
          <p:cNvPr id="4" name="Picture 3" descr="Michelle Mccullough Email &amp; Phone Number">
            <a:extLst>
              <a:ext uri="{FF2B5EF4-FFF2-40B4-BE49-F238E27FC236}">
                <a16:creationId xmlns:a16="http://schemas.microsoft.com/office/drawing/2014/main" id="{D0B1A9F5-C124-1183-B653-DEB6232D6538}"/>
              </a:ext>
            </a:extLst>
          </p:cNvPr>
          <p:cNvPicPr>
            <a:picLocks noChangeAspect="1"/>
          </p:cNvPicPr>
          <p:nvPr/>
        </p:nvPicPr>
        <p:blipFill rotWithShape="1">
          <a:blip r:embed="rId2">
            <a:extLst>
              <a:ext uri="{28A0092B-C50C-407E-A947-70E740481C1C}">
                <a14:useLocalDpi xmlns:a14="http://schemas.microsoft.com/office/drawing/2010/main" val="0"/>
              </a:ext>
            </a:extLst>
          </a:blip>
          <a:srcRect l="12116" r="15812"/>
          <a:stretch/>
        </p:blipFill>
        <p:spPr bwMode="auto">
          <a:xfrm>
            <a:off x="6006353" y="2035932"/>
            <a:ext cx="2796988" cy="3880773"/>
          </a:xfrm>
          <a:prstGeom prst="rect">
            <a:avLst/>
          </a:prstGeom>
          <a:noFill/>
          <a:ln>
            <a:noFill/>
          </a:ln>
        </p:spPr>
      </p:pic>
    </p:spTree>
    <p:extLst>
      <p:ext uri="{BB962C8B-B14F-4D97-AF65-F5344CB8AC3E}">
        <p14:creationId xmlns:p14="http://schemas.microsoft.com/office/powerpoint/2010/main" val="251018143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42" presetClass="entr" presetSubtype="0"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3B8E8-7D99-DEB6-2DCD-575A03767072}"/>
              </a:ext>
            </a:extLst>
          </p:cNvPr>
          <p:cNvSpPr>
            <a:spLocks noGrp="1"/>
          </p:cNvSpPr>
          <p:nvPr>
            <p:ph type="title"/>
          </p:nvPr>
        </p:nvSpPr>
        <p:spPr/>
        <p:txBody>
          <a:bodyPr>
            <a:norm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What are the most important skills an Architect should possess (e.g. communication, creativity, organization, technical skills, vision, etc.)?</a:t>
            </a:r>
            <a:endParaRPr lang="en-US" sz="2400" dirty="0"/>
          </a:p>
        </p:txBody>
      </p:sp>
      <p:sp>
        <p:nvSpPr>
          <p:cNvPr id="5" name="Content Placeholder 4">
            <a:extLst>
              <a:ext uri="{FF2B5EF4-FFF2-40B4-BE49-F238E27FC236}">
                <a16:creationId xmlns:a16="http://schemas.microsoft.com/office/drawing/2014/main" id="{8273B8E7-158C-C696-59F0-D57DCBB24D52}"/>
              </a:ext>
            </a:extLst>
          </p:cNvPr>
          <p:cNvSpPr>
            <a:spLocks noGrp="1"/>
          </p:cNvSpPr>
          <p:nvPr>
            <p:ph idx="1"/>
          </p:nvPr>
        </p:nvSpPr>
        <p:spPr>
          <a:xfrm>
            <a:off x="677334" y="2160589"/>
            <a:ext cx="3509184" cy="3880773"/>
          </a:xfrm>
        </p:spPr>
        <p:txBody>
          <a:bodyPr>
            <a:normAutofit/>
          </a:bodyPr>
          <a:lstStyle/>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The Architect also needs to be creative – to think outside the box and come up with creative solutions to often complex problems.</a:t>
            </a:r>
            <a:endParaRPr lang="en-US" sz="2400" dirty="0">
              <a:solidFill>
                <a:schemeClr val="accent1">
                  <a:lumMod val="75000"/>
                </a:schemeClr>
              </a:solidFill>
            </a:endParaRPr>
          </a:p>
        </p:txBody>
      </p:sp>
      <p:pic>
        <p:nvPicPr>
          <p:cNvPr id="7170" name="Picture 2" descr="Illustration Think outside the box">
            <a:extLst>
              <a:ext uri="{FF2B5EF4-FFF2-40B4-BE49-F238E27FC236}">
                <a16:creationId xmlns:a16="http://schemas.microsoft.com/office/drawing/2014/main" id="{DD3C74FA-5C99-CB85-52B7-5C1B1BB756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15" t="22974" r="7365" b="27402"/>
          <a:stretch/>
        </p:blipFill>
        <p:spPr bwMode="auto">
          <a:xfrm>
            <a:off x="5127812" y="2052917"/>
            <a:ext cx="3693459" cy="316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1875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7170"/>
                                        </p:tgtEl>
                                        <p:attrNameLst>
                                          <p:attrName>style.visibility</p:attrName>
                                        </p:attrNameLst>
                                      </p:cBhvr>
                                      <p:to>
                                        <p:strVal val="visible"/>
                                      </p:to>
                                    </p:set>
                                    <p:animEffect transition="in" filter="circle(in)">
                                      <p:cBhvr>
                                        <p:cTn id="13"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D56E-5E37-D616-06FB-77DE72A32FBD}"/>
              </a:ext>
            </a:extLst>
          </p:cNvPr>
          <p:cNvSpPr>
            <a:spLocks noGrp="1"/>
          </p:cNvSpPr>
          <p:nvPr>
            <p:ph type="title"/>
          </p:nvPr>
        </p:nvSpPr>
        <p:spPr/>
        <p:txBody>
          <a:bodyPr>
            <a:norm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What are the most important skills an Architect should possess (e.g. communication, creativity, organization, technical skills, vision, etc.)?</a:t>
            </a:r>
            <a:endParaRPr lang="en-US" sz="2400" dirty="0"/>
          </a:p>
        </p:txBody>
      </p:sp>
      <p:sp>
        <p:nvSpPr>
          <p:cNvPr id="3" name="Content Placeholder 2">
            <a:extLst>
              <a:ext uri="{FF2B5EF4-FFF2-40B4-BE49-F238E27FC236}">
                <a16:creationId xmlns:a16="http://schemas.microsoft.com/office/drawing/2014/main" id="{07D073FE-3E29-88F3-3F9A-4F9AE13AC1A6}"/>
              </a:ext>
            </a:extLst>
          </p:cNvPr>
          <p:cNvSpPr>
            <a:spLocks noGrp="1"/>
          </p:cNvSpPr>
          <p:nvPr>
            <p:ph idx="1"/>
          </p:nvPr>
        </p:nvSpPr>
        <p:spPr>
          <a:xfrm>
            <a:off x="6266328" y="2160589"/>
            <a:ext cx="3007673" cy="3880773"/>
          </a:xfrm>
        </p:spPr>
        <p:txBody>
          <a:bodyPr/>
          <a:lstStyle/>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And they need to be able to translate their ideas onto the computer to create drawings that can be used for construction.</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8194" name="Picture 2" descr="6,252 Building Plans On Computer Screen Royalty-Free Images ...">
            <a:extLst>
              <a:ext uri="{FF2B5EF4-FFF2-40B4-BE49-F238E27FC236}">
                <a16:creationId xmlns:a16="http://schemas.microsoft.com/office/drawing/2014/main" id="{F92C838E-6BC6-B5D3-AC40-67C2127AF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76" y="19304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2420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8194"/>
                                        </p:tgtEl>
                                        <p:attrNameLst>
                                          <p:attrName>style.visibility</p:attrName>
                                        </p:attrNameLst>
                                      </p:cBhvr>
                                      <p:to>
                                        <p:strVal val="visible"/>
                                      </p:to>
                                    </p:set>
                                    <p:animEffect transition="in" filter="circle(in)">
                                      <p:cBhvr>
                                        <p:cTn id="1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551E-1BF2-FC37-DD56-30B2FFFA563D}"/>
              </a:ext>
            </a:extLst>
          </p:cNvPr>
          <p:cNvSpPr>
            <a:spLocks noGrp="1"/>
          </p:cNvSpPr>
          <p:nvPr>
            <p:ph type="title"/>
          </p:nvPr>
        </p:nvSpPr>
        <p:spPr/>
        <p:txBody>
          <a:bodyPr/>
          <a:lstStyle/>
          <a:p>
            <a:pPr marL="0" marR="0" algn="ctr">
              <a:spcBef>
                <a:spcPts val="0"/>
              </a:spcBef>
              <a:spcAft>
                <a:spcPts val="0"/>
              </a:spcAft>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br>
              <a:rPr lang="en-US" sz="1800" dirty="0">
                <a:effectLst/>
                <a:highlight>
                  <a:srgbClr val="FFFFFF"/>
                </a:highlight>
                <a:latin typeface="Times New Roman" panose="02020603050405020304" pitchFamily="18" charset="0"/>
                <a:ea typeface="Times New Roman" panose="02020603050405020304" pitchFamily="18" charset="0"/>
              </a:rPr>
            </a:br>
            <a:r>
              <a:rPr lang="en-US" sz="2400" dirty="0">
                <a:solidFill>
                  <a:schemeClr val="tx1"/>
                </a:solidFill>
                <a:effectLst/>
                <a:highlight>
                  <a:srgbClr val="FFFFFF"/>
                </a:highlight>
                <a:latin typeface="Aptos" panose="020B0004020202020204" pitchFamily="34" charset="0"/>
                <a:ea typeface="Times New Roman" panose="02020603050405020304" pitchFamily="18" charset="0"/>
              </a:rPr>
              <a:t>Q:  </a:t>
            </a: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What is the greatest challenge Architects face today?</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F955C49-ADED-F3F9-D679-06A9F1266E2D}"/>
              </a:ext>
            </a:extLst>
          </p:cNvPr>
          <p:cNvSpPr>
            <a:spLocks noGrp="1"/>
          </p:cNvSpPr>
          <p:nvPr>
            <p:ph idx="1"/>
          </p:nvPr>
        </p:nvSpPr>
        <p:spPr>
          <a:xfrm>
            <a:off x="677334" y="2160590"/>
            <a:ext cx="8977654" cy="1954210"/>
          </a:xfrm>
        </p:spPr>
        <p:txBody>
          <a:bodyPr>
            <a:normAutofit/>
          </a:bodyPr>
          <a:lstStyle/>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I believe the greatest challenge for architects today is expressing the importance and value of well-designed buildings. </a:t>
            </a:r>
          </a:p>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Today we see a lot of buildings being driven by developers whose primary goal is to make a profit. </a:t>
            </a:r>
            <a:endParaRPr lang="en-US" sz="2400" dirty="0">
              <a:solidFill>
                <a:schemeClr val="accent1">
                  <a:lumMod val="75000"/>
                </a:schemeClr>
              </a:solidFill>
            </a:endParaRPr>
          </a:p>
        </p:txBody>
      </p:sp>
      <p:pic>
        <p:nvPicPr>
          <p:cNvPr id="9218" name="Picture 2" descr="You'll Never Guess Why the Dollar Sign in an S">
            <a:extLst>
              <a:ext uri="{FF2B5EF4-FFF2-40B4-BE49-F238E27FC236}">
                <a16:creationId xmlns:a16="http://schemas.microsoft.com/office/drawing/2014/main" id="{215B5D4E-BD82-B9EB-75B2-D4D811662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191" y="3926542"/>
            <a:ext cx="4023301" cy="267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91906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9218"/>
                                        </p:tgtEl>
                                        <p:attrNameLst>
                                          <p:attrName>style.visibility</p:attrName>
                                        </p:attrNameLst>
                                      </p:cBhvr>
                                      <p:to>
                                        <p:strVal val="visible"/>
                                      </p:to>
                                    </p:set>
                                    <p:animEffect transition="in" filter="circle(in)">
                                      <p:cBhvr>
                                        <p:cTn id="19"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BEDC-558C-A8C3-E1F0-2441EBFBBB1B}"/>
              </a:ext>
            </a:extLst>
          </p:cNvPr>
          <p:cNvSpPr>
            <a:spLocks noGrp="1"/>
          </p:cNvSpPr>
          <p:nvPr>
            <p:ph type="title"/>
          </p:nvPr>
        </p:nvSpPr>
        <p:spPr/>
        <p:txBody>
          <a:bodyPr>
            <a:normAutofit/>
          </a:bodyPr>
          <a:lstStyle/>
          <a:p>
            <a:pPr algn="ctr"/>
            <a:r>
              <a:rPr lang="en-US" sz="2400" dirty="0">
                <a:solidFill>
                  <a:schemeClr val="tx1"/>
                </a:solidFill>
                <a:effectLst/>
                <a:highlight>
                  <a:srgbClr val="FFFFFF"/>
                </a:highlight>
                <a:latin typeface="Aptos" panose="020B0004020202020204" pitchFamily="34" charset="0"/>
                <a:ea typeface="Times New Roman" panose="02020603050405020304" pitchFamily="18" charset="0"/>
              </a:rPr>
              <a:t>Q:  </a:t>
            </a: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What is the greatest challenge Architects face today?</a:t>
            </a:r>
            <a:br>
              <a:rPr lang="en-US" sz="2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4FC3C58-FDD4-B4FB-33E7-29F13CDAF046}"/>
              </a:ext>
            </a:extLst>
          </p:cNvPr>
          <p:cNvSpPr>
            <a:spLocks noGrp="1"/>
          </p:cNvSpPr>
          <p:nvPr>
            <p:ph idx="1"/>
          </p:nvPr>
        </p:nvSpPr>
        <p:spPr>
          <a:xfrm>
            <a:off x="677334" y="2160589"/>
            <a:ext cx="5257301" cy="3880773"/>
          </a:xfrm>
        </p:spPr>
        <p:txBody>
          <a:bodyPr/>
          <a:lstStyle/>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This leads to buildings that have poorly designed spaces that are built out of low-quality materials. </a:t>
            </a:r>
          </a:p>
          <a:p>
            <a:pPr marL="0" marR="0" indent="0" algn="ctr">
              <a:spcBef>
                <a:spcPts val="0"/>
              </a:spcBef>
              <a:spcAft>
                <a:spcPts val="0"/>
              </a:spcAft>
              <a:buNone/>
            </a:pPr>
            <a:endPar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Unfortunately, this means that many of the buildings we see going up today won’t last nearly as long or function quite as well as those built in the past generations.</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algn="ctr"/>
            <a:endParaRPr lang="en-US" dirty="0"/>
          </a:p>
        </p:txBody>
      </p:sp>
      <p:pic>
        <p:nvPicPr>
          <p:cNvPr id="10242" name="Picture 2" descr="80,400+ Bad Construction Stock Photos, Pictures &amp; Royalty ...">
            <a:extLst>
              <a:ext uri="{FF2B5EF4-FFF2-40B4-BE49-F238E27FC236}">
                <a16:creationId xmlns:a16="http://schemas.microsoft.com/office/drawing/2014/main" id="{2BFE4C18-37DE-CB1B-C26D-EFC721CAA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134" y="1930400"/>
            <a:ext cx="5257301" cy="347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3180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32" presetClass="emph" presetSubtype="0" fill="hold" nodeType="afterEffect">
                                  <p:stCondLst>
                                    <p:cond delay="500"/>
                                  </p:stCondLst>
                                  <p:childTnLst>
                                    <p:animRot by="120000">
                                      <p:cBhvr>
                                        <p:cTn id="24" dur="200" fill="hold">
                                          <p:stCondLst>
                                            <p:cond delay="0"/>
                                          </p:stCondLst>
                                        </p:cTn>
                                        <p:tgtEl>
                                          <p:spTgt spid="10242"/>
                                        </p:tgtEl>
                                        <p:attrNameLst>
                                          <p:attrName>r</p:attrName>
                                        </p:attrNameLst>
                                      </p:cBhvr>
                                    </p:animRot>
                                    <p:animRot by="-240000">
                                      <p:cBhvr>
                                        <p:cTn id="25" dur="400" fill="hold">
                                          <p:stCondLst>
                                            <p:cond delay="400"/>
                                          </p:stCondLst>
                                        </p:cTn>
                                        <p:tgtEl>
                                          <p:spTgt spid="10242"/>
                                        </p:tgtEl>
                                        <p:attrNameLst>
                                          <p:attrName>r</p:attrName>
                                        </p:attrNameLst>
                                      </p:cBhvr>
                                    </p:animRot>
                                    <p:animRot by="240000">
                                      <p:cBhvr>
                                        <p:cTn id="26" dur="400" fill="hold">
                                          <p:stCondLst>
                                            <p:cond delay="800"/>
                                          </p:stCondLst>
                                        </p:cTn>
                                        <p:tgtEl>
                                          <p:spTgt spid="10242"/>
                                        </p:tgtEl>
                                        <p:attrNameLst>
                                          <p:attrName>r</p:attrName>
                                        </p:attrNameLst>
                                      </p:cBhvr>
                                    </p:animRot>
                                    <p:animRot by="-240000">
                                      <p:cBhvr>
                                        <p:cTn id="27" dur="400" fill="hold">
                                          <p:stCondLst>
                                            <p:cond delay="1200"/>
                                          </p:stCondLst>
                                        </p:cTn>
                                        <p:tgtEl>
                                          <p:spTgt spid="10242"/>
                                        </p:tgtEl>
                                        <p:attrNameLst>
                                          <p:attrName>r</p:attrName>
                                        </p:attrNameLst>
                                      </p:cBhvr>
                                    </p:animRot>
                                    <p:animRot by="120000">
                                      <p:cBhvr>
                                        <p:cTn id="28" dur="400" fill="hold">
                                          <p:stCondLst>
                                            <p:cond delay="160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598A-8E9E-4EB2-DEF6-FC373691E798}"/>
              </a:ext>
            </a:extLst>
          </p:cNvPr>
          <p:cNvSpPr>
            <a:spLocks noGrp="1"/>
          </p:cNvSpPr>
          <p:nvPr>
            <p:ph type="title"/>
          </p:nvPr>
        </p:nvSpPr>
        <p:spPr/>
        <p:txBody>
          <a:bodyPr>
            <a:normAutofit fontScale="90000"/>
          </a:bodyPr>
          <a:lstStyle/>
          <a:p>
            <a:pPr marL="0" marR="0" algn="ctr">
              <a:spcBef>
                <a:spcPts val="0"/>
              </a:spcBef>
              <a:spcAft>
                <a:spcPts val="0"/>
              </a:spcAft>
            </a:pP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br>
              <a:rPr lang="en-US" sz="2700" dirty="0">
                <a:effectLst/>
                <a:highlight>
                  <a:srgbClr val="FFFFFF"/>
                </a:highlight>
                <a:latin typeface="Times New Roman" panose="02020603050405020304" pitchFamily="18" charset="0"/>
                <a:ea typeface="Times New Roman" panose="02020603050405020304" pitchFamily="18" charset="0"/>
              </a:rPr>
            </a:br>
            <a:r>
              <a:rPr lang="en-US" sz="2700" dirty="0">
                <a:solidFill>
                  <a:schemeClr val="tx1"/>
                </a:solidFill>
                <a:effectLst/>
                <a:highlight>
                  <a:srgbClr val="FFFFFF"/>
                </a:highlight>
                <a:latin typeface="Aptos" panose="020B0004020202020204" pitchFamily="34" charset="0"/>
                <a:ea typeface="Times New Roman" panose="02020603050405020304" pitchFamily="18" charset="0"/>
              </a:rPr>
              <a:t>Q:  </a:t>
            </a:r>
            <a:r>
              <a:rPr lang="en-US" sz="2700" dirty="0">
                <a:solidFill>
                  <a:schemeClr val="tx1"/>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What </a:t>
            </a: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has been your greatest challenge as an Architect?</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414826C-1871-CE33-420C-4939801F8ABC}"/>
              </a:ext>
            </a:extLst>
          </p:cNvPr>
          <p:cNvSpPr>
            <a:spLocks noGrp="1"/>
          </p:cNvSpPr>
          <p:nvPr>
            <p:ph idx="1"/>
          </p:nvPr>
        </p:nvSpPr>
        <p:spPr>
          <a:xfrm>
            <a:off x="677334" y="2160589"/>
            <a:ext cx="5974478" cy="3880773"/>
          </a:xfrm>
        </p:spPr>
        <p:txBody>
          <a:bodyPr/>
          <a:lstStyle/>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My greatest challenge is maintaining the passion for each and every project. </a:t>
            </a:r>
          </a:p>
          <a:p>
            <a:pPr marL="0" marR="0" indent="0" algn="ctr">
              <a:spcBef>
                <a:spcPts val="0"/>
              </a:spcBef>
              <a:spcAft>
                <a:spcPts val="0"/>
              </a:spcAft>
              <a:buNone/>
            </a:pPr>
            <a:endPar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Sometimes when there are so many aspects to juggle as an architect it can become overwhelming to maintain the focus of why the project is important and to not get bogged down in the weeds.</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pPr algn="ctr"/>
            <a:endParaRPr lang="en-US" dirty="0"/>
          </a:p>
        </p:txBody>
      </p:sp>
      <p:pic>
        <p:nvPicPr>
          <p:cNvPr id="11266" name="Picture 2" descr="Lean into the Weeds - Hopkins Tirrell &amp; Associates, LLC">
            <a:extLst>
              <a:ext uri="{FF2B5EF4-FFF2-40B4-BE49-F238E27FC236}">
                <a16:creationId xmlns:a16="http://schemas.microsoft.com/office/drawing/2014/main" id="{BD20181E-7F21-47BE-0C95-884FB9AE3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559" y="2426446"/>
            <a:ext cx="5106885" cy="267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4428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fade">
                                      <p:cBhvr>
                                        <p:cTn id="25" dur="2000"/>
                                        <p:tgtEl>
                                          <p:spTgt spid="11266"/>
                                        </p:tgtEl>
                                      </p:cBhvr>
                                    </p:animEffect>
                                    <p:anim calcmode="lin" valueType="num">
                                      <p:cBhvr>
                                        <p:cTn id="26" dur="2000" fill="hold"/>
                                        <p:tgtEl>
                                          <p:spTgt spid="11266"/>
                                        </p:tgtEl>
                                        <p:attrNameLst>
                                          <p:attrName>ppt_w</p:attrName>
                                        </p:attrNameLst>
                                      </p:cBhvr>
                                      <p:tavLst>
                                        <p:tav tm="0" fmla="#ppt_w*sin(2.5*pi*$)">
                                          <p:val>
                                            <p:fltVal val="0"/>
                                          </p:val>
                                        </p:tav>
                                        <p:tav tm="100000">
                                          <p:val>
                                            <p:fltVal val="1"/>
                                          </p:val>
                                        </p:tav>
                                      </p:tavLst>
                                    </p:anim>
                                    <p:anim calcmode="lin" valueType="num">
                                      <p:cBhvr>
                                        <p:cTn id="27"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DF4C7-6813-A1F6-C491-3D0906E7AF20}"/>
              </a:ext>
            </a:extLst>
          </p:cNvPr>
          <p:cNvSpPr>
            <a:spLocks noGrp="1"/>
          </p:cNvSpPr>
          <p:nvPr>
            <p:ph type="title"/>
          </p:nvPr>
        </p:nvSpPr>
        <p:spPr/>
        <p:txBody>
          <a:bodyPr>
            <a:normAutofit fontScale="90000"/>
          </a:bodyPr>
          <a:lstStyle/>
          <a:p>
            <a:pPr algn="ct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What has been your greatest challenge in regard to the Pershing Mural as the Project's Architect?</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6D0E4A67-290B-A610-18CD-A9CAA75CCB39}"/>
              </a:ext>
            </a:extLst>
          </p:cNvPr>
          <p:cNvSpPr>
            <a:spLocks noGrp="1"/>
          </p:cNvSpPr>
          <p:nvPr>
            <p:ph idx="1"/>
          </p:nvPr>
        </p:nvSpPr>
        <p:spPr>
          <a:xfrm>
            <a:off x="677334" y="2160589"/>
            <a:ext cx="7112995"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The Pershing Mural’s biggest challenge for me is balancing the scale of the project. </a:t>
            </a: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Because the mural is so large it has the potential of becoming an obstruction to the neighborhood rather than an asset. </a:t>
            </a: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Because of this potential, we have put a lot of thought into how we can use the grading/earth and landscaping to build up behind the mural and make it seem shorter. </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12290" name="Picture 2" descr="500+ Landscape Grading Stock Photos, Pictures &amp; Royalty-Free ...">
            <a:extLst>
              <a:ext uri="{FF2B5EF4-FFF2-40B4-BE49-F238E27FC236}">
                <a16:creationId xmlns:a16="http://schemas.microsoft.com/office/drawing/2014/main" id="{E49BA081-6950-C2C4-363C-42D30B297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98" y="1819835"/>
            <a:ext cx="4158503" cy="277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7022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6" presetClass="entr" presetSubtype="16" fill="hold" nodeType="afterEffect">
                                  <p:stCondLst>
                                    <p:cond delay="1000"/>
                                  </p:stCondLst>
                                  <p:childTnLst>
                                    <p:set>
                                      <p:cBhvr>
                                        <p:cTn id="24" dur="1" fill="hold">
                                          <p:stCondLst>
                                            <p:cond delay="0"/>
                                          </p:stCondLst>
                                        </p:cTn>
                                        <p:tgtEl>
                                          <p:spTgt spid="12290"/>
                                        </p:tgtEl>
                                        <p:attrNameLst>
                                          <p:attrName>style.visibility</p:attrName>
                                        </p:attrNameLst>
                                      </p:cBhvr>
                                      <p:to>
                                        <p:strVal val="visible"/>
                                      </p:to>
                                    </p:set>
                                    <p:animEffect transition="in" filter="circle(in)">
                                      <p:cBhvr>
                                        <p:cTn id="25"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F3BB-9DE1-5CA5-D979-5AF8C56D4C3F}"/>
              </a:ext>
            </a:extLst>
          </p:cNvPr>
          <p:cNvSpPr>
            <a:spLocks noGrp="1"/>
          </p:cNvSpPr>
          <p:nvPr>
            <p:ph type="title"/>
          </p:nvPr>
        </p:nvSpPr>
        <p:spPr/>
        <p:txBody>
          <a:bodyPr>
            <a:normAutofit fontScale="90000"/>
          </a:bodyPr>
          <a:lstStyle/>
          <a:p>
            <a:pPr algn="ct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How are you working through difficulties encountered because of your role as the Pershing Mural's architect?</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B2635C8-468C-B72F-1A39-81208457D701}"/>
              </a:ext>
            </a:extLst>
          </p:cNvPr>
          <p:cNvSpPr>
            <a:spLocks noGrp="1"/>
          </p:cNvSpPr>
          <p:nvPr>
            <p:ph idx="1"/>
          </p:nvPr>
        </p:nvSpPr>
        <p:spPr>
          <a:xfrm>
            <a:off x="677334" y="2160589"/>
            <a:ext cx="5329019"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I am taking thoughts and ideas from everyone involved in the project. </a:t>
            </a:r>
          </a:p>
          <a:p>
            <a:pPr>
              <a:buFont typeface="Wingdings" panose="05000000000000000000" pitchFamily="2" charset="2"/>
              <a:buChar char="Ø"/>
            </a:pPr>
            <a:endPar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Because there are many people with different backgrounds and viewpoints on our committee, it helps to hear everyone’s ideas and/or concerns and to take those into account in the design.</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13314" name="Picture 2" descr="Ideas Images – Browse 13,097,776 Stock Photos, Vectors, and ...">
            <a:extLst>
              <a:ext uri="{FF2B5EF4-FFF2-40B4-BE49-F238E27FC236}">
                <a16:creationId xmlns:a16="http://schemas.microsoft.com/office/drawing/2014/main" id="{839B18DD-E113-DDB9-4E26-AA6C2778D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649" y="2160589"/>
            <a:ext cx="5515756" cy="320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2210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31" presetClass="entr" presetSubtype="0" fill="hold" nodeType="afterEffect">
                                  <p:stCondLst>
                                    <p:cond delay="1000"/>
                                  </p:stCondLst>
                                  <p:childTnLst>
                                    <p:set>
                                      <p:cBhvr>
                                        <p:cTn id="18" dur="1" fill="hold">
                                          <p:stCondLst>
                                            <p:cond delay="0"/>
                                          </p:stCondLst>
                                        </p:cTn>
                                        <p:tgtEl>
                                          <p:spTgt spid="13314"/>
                                        </p:tgtEl>
                                        <p:attrNameLst>
                                          <p:attrName>style.visibility</p:attrName>
                                        </p:attrNameLst>
                                      </p:cBhvr>
                                      <p:to>
                                        <p:strVal val="visible"/>
                                      </p:to>
                                    </p:set>
                                    <p:anim calcmode="lin" valueType="num">
                                      <p:cBhvr>
                                        <p:cTn id="19" dur="1000" fill="hold"/>
                                        <p:tgtEl>
                                          <p:spTgt spid="13314"/>
                                        </p:tgtEl>
                                        <p:attrNameLst>
                                          <p:attrName>ppt_w</p:attrName>
                                        </p:attrNameLst>
                                      </p:cBhvr>
                                      <p:tavLst>
                                        <p:tav tm="0">
                                          <p:val>
                                            <p:fltVal val="0"/>
                                          </p:val>
                                        </p:tav>
                                        <p:tav tm="100000">
                                          <p:val>
                                            <p:strVal val="#ppt_w"/>
                                          </p:val>
                                        </p:tav>
                                      </p:tavLst>
                                    </p:anim>
                                    <p:anim calcmode="lin" valueType="num">
                                      <p:cBhvr>
                                        <p:cTn id="20" dur="1000" fill="hold"/>
                                        <p:tgtEl>
                                          <p:spTgt spid="13314"/>
                                        </p:tgtEl>
                                        <p:attrNameLst>
                                          <p:attrName>ppt_h</p:attrName>
                                        </p:attrNameLst>
                                      </p:cBhvr>
                                      <p:tavLst>
                                        <p:tav tm="0">
                                          <p:val>
                                            <p:fltVal val="0"/>
                                          </p:val>
                                        </p:tav>
                                        <p:tav tm="100000">
                                          <p:val>
                                            <p:strVal val="#ppt_h"/>
                                          </p:val>
                                        </p:tav>
                                      </p:tavLst>
                                    </p:anim>
                                    <p:anim calcmode="lin" valueType="num">
                                      <p:cBhvr>
                                        <p:cTn id="21" dur="1000" fill="hold"/>
                                        <p:tgtEl>
                                          <p:spTgt spid="13314"/>
                                        </p:tgtEl>
                                        <p:attrNameLst>
                                          <p:attrName>style.rotation</p:attrName>
                                        </p:attrNameLst>
                                      </p:cBhvr>
                                      <p:tavLst>
                                        <p:tav tm="0">
                                          <p:val>
                                            <p:fltVal val="90"/>
                                          </p:val>
                                        </p:tav>
                                        <p:tav tm="100000">
                                          <p:val>
                                            <p:fltVal val="0"/>
                                          </p:val>
                                        </p:tav>
                                      </p:tavLst>
                                    </p:anim>
                                    <p:animEffect transition="in" filter="fade">
                                      <p:cBhvr>
                                        <p:cTn id="22"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0E4083-D086-F389-D9D9-E2EF15537C5B}"/>
              </a:ext>
            </a:extLst>
          </p:cNvPr>
          <p:cNvSpPr>
            <a:spLocks noGrp="1"/>
          </p:cNvSpPr>
          <p:nvPr>
            <p:ph type="title"/>
          </p:nvPr>
        </p:nvSpPr>
        <p:spPr/>
        <p:txBody>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Have you worked on any projects like this before?</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BF2C6938-F15F-C0ED-0285-5763EFC05BE3}"/>
              </a:ext>
            </a:extLst>
          </p:cNvPr>
          <p:cNvSpPr>
            <a:spLocks noGrp="1"/>
          </p:cNvSpPr>
          <p:nvPr>
            <p:ph idx="1"/>
          </p:nvPr>
        </p:nvSpPr>
        <p:spPr>
          <a:xfrm>
            <a:off x="677334" y="2160589"/>
            <a:ext cx="5857937"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I have never worked on a project like this before. </a:t>
            </a:r>
          </a:p>
          <a:p>
            <a:pPr>
              <a:buFont typeface="Wingdings" panose="05000000000000000000" pitchFamily="2" charset="2"/>
              <a:buChar char="Ø"/>
            </a:pPr>
            <a:endPar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All my previous projects have included a building of some sort. </a:t>
            </a:r>
          </a:p>
          <a:p>
            <a:pPr>
              <a:buFont typeface="Wingdings" panose="05000000000000000000" pitchFamily="2" charset="2"/>
              <a:buChar char="Ø"/>
            </a:pPr>
            <a:endPar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This project is more of an outdoor space with a very large focal point!</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14338" name="Picture 2" descr="Focal Points in Design - Harvest Print">
            <a:extLst>
              <a:ext uri="{FF2B5EF4-FFF2-40B4-BE49-F238E27FC236}">
                <a16:creationId xmlns:a16="http://schemas.microsoft.com/office/drawing/2014/main" id="{6E99C498-B410-81DB-A7FF-6951E5DA3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649" y="2140323"/>
            <a:ext cx="5154706" cy="257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8137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6" presetClass="entr" presetSubtype="16" fill="hold" nodeType="afterEffect">
                                  <p:stCondLst>
                                    <p:cond delay="1000"/>
                                  </p:stCondLst>
                                  <p:childTnLst>
                                    <p:set>
                                      <p:cBhvr>
                                        <p:cTn id="24" dur="1" fill="hold">
                                          <p:stCondLst>
                                            <p:cond delay="0"/>
                                          </p:stCondLst>
                                        </p:cTn>
                                        <p:tgtEl>
                                          <p:spTgt spid="14338"/>
                                        </p:tgtEl>
                                        <p:attrNameLst>
                                          <p:attrName>style.visibility</p:attrName>
                                        </p:attrNameLst>
                                      </p:cBhvr>
                                      <p:to>
                                        <p:strVal val="visible"/>
                                      </p:to>
                                    </p:set>
                                    <p:animEffect transition="in" filter="circle(in)">
                                      <p:cBhvr>
                                        <p:cTn id="25"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58086-A985-0494-3721-01135D26EA0F}"/>
              </a:ext>
            </a:extLst>
          </p:cNvPr>
          <p:cNvSpPr>
            <a:spLocks noGrp="1"/>
          </p:cNvSpPr>
          <p:nvPr>
            <p:ph type="title"/>
          </p:nvPr>
        </p:nvSpPr>
        <p:spPr/>
        <p:txBody>
          <a:bodyPr>
            <a:normAutofit fontScale="90000"/>
          </a:bodyPr>
          <a:lstStyle/>
          <a:p>
            <a:pPr algn="ct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Can you briefly explain your design process involved in reinstalling the Pershing Mural within historic </a:t>
            </a:r>
            <a:r>
              <a:rPr lang="en-US" sz="2700" dirty="0" err="1">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Wyuka</a:t>
            </a: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Park?</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5B39DDBA-DA76-0DDF-F0F6-987E2356F2CA}"/>
              </a:ext>
            </a:extLst>
          </p:cNvPr>
          <p:cNvSpPr>
            <a:spLocks noGrp="1"/>
          </p:cNvSpPr>
          <p:nvPr>
            <p:ph idx="1"/>
          </p:nvPr>
        </p:nvSpPr>
        <p:spPr>
          <a:xfrm>
            <a:off x="677334" y="2160589"/>
            <a:ext cx="5947584" cy="3880773"/>
          </a:xfrm>
        </p:spPr>
        <p:txBody>
          <a:bodyPr>
            <a:normAutofit/>
          </a:bodyPr>
          <a:lstStyle/>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Design always begins with talking to all the people involved – what they see as the goal of the project. </a:t>
            </a:r>
          </a:p>
          <a:p>
            <a:pPr algn="ctr"/>
            <a:endParaRPr lang="en-US" sz="2400" dirty="0">
              <a:solidFill>
                <a:schemeClr val="accent1">
                  <a:lumMod val="75000"/>
                </a:schemeClr>
              </a:solidFill>
              <a:latin typeface="Aptos" panose="020B00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Then we come up with a few different ideas and continue to tailor one idea until it seems to meet all the goals in a way that satisfies everyone involved. </a:t>
            </a:r>
            <a:endParaRPr lang="en-US" sz="2400" dirty="0">
              <a:solidFill>
                <a:schemeClr val="accent1">
                  <a:lumMod val="75000"/>
                </a:schemeClr>
              </a:solidFill>
            </a:endParaRPr>
          </a:p>
        </p:txBody>
      </p:sp>
      <p:pic>
        <p:nvPicPr>
          <p:cNvPr id="9" name="Picture 8">
            <a:extLst>
              <a:ext uri="{FF2B5EF4-FFF2-40B4-BE49-F238E27FC236}">
                <a16:creationId xmlns:a16="http://schemas.microsoft.com/office/drawing/2014/main" id="{99E5006E-85FB-7F8C-F694-27E912538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200" y="1930400"/>
            <a:ext cx="4527466" cy="3693459"/>
          </a:xfrm>
          <a:prstGeom prst="rect">
            <a:avLst/>
          </a:prstGeom>
        </p:spPr>
      </p:pic>
    </p:spTree>
    <p:extLst>
      <p:ext uri="{BB962C8B-B14F-4D97-AF65-F5344CB8AC3E}">
        <p14:creationId xmlns:p14="http://schemas.microsoft.com/office/powerpoint/2010/main" val="132422775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DB97-587E-4DFC-4263-EC6720479A5E}"/>
              </a:ext>
            </a:extLst>
          </p:cNvPr>
          <p:cNvSpPr>
            <a:spLocks noGrp="1"/>
          </p:cNvSpPr>
          <p:nvPr>
            <p:ph type="title"/>
          </p:nvPr>
        </p:nvSpPr>
        <p:spPr/>
        <p:txBody>
          <a:bodyPr>
            <a:noAutofit/>
          </a:bodyPr>
          <a:lstStyle/>
          <a:p>
            <a:pPr algn="ctr"/>
            <a:r>
              <a:rPr lang="en-US" sz="28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Meet Michelle McCullough, the Project Architect for the Pershing Mural’s </a:t>
            </a:r>
            <a:r>
              <a:rPr lang="en-US" sz="2800" dirty="0">
                <a:solidFill>
                  <a:schemeClr val="accent1">
                    <a:lumMod val="75000"/>
                  </a:schemeClr>
                </a:solidFill>
                <a:latin typeface="Aptos" panose="020B0004020202020204" pitchFamily="34" charset="0"/>
                <a:ea typeface="Calibri" panose="020F0502020204030204" pitchFamily="34" charset="0"/>
                <a:cs typeface="Arial" panose="020B0604020202020204" pitchFamily="34" charset="0"/>
              </a:rPr>
              <a:t>I</a:t>
            </a:r>
            <a:r>
              <a:rPr lang="en-US" sz="28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nstallation: </a:t>
            </a:r>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0AE23B41-9230-848E-147A-DAE391724020}"/>
              </a:ext>
            </a:extLst>
          </p:cNvPr>
          <p:cNvSpPr>
            <a:spLocks noGrp="1"/>
          </p:cNvSpPr>
          <p:nvPr>
            <p:ph idx="1"/>
          </p:nvPr>
        </p:nvSpPr>
        <p:spPr>
          <a:xfrm>
            <a:off x="677333" y="2160589"/>
            <a:ext cx="4826995" cy="3880773"/>
          </a:xfrm>
        </p:spPr>
        <p:txBody>
          <a:bodyPr>
            <a:normAutofit/>
          </a:bodyPr>
          <a:lstStyle/>
          <a:p>
            <a:r>
              <a:rPr lang="en-US" dirty="0"/>
              <a:t>Bachelor of Arts—Northwestern University</a:t>
            </a:r>
          </a:p>
          <a:p>
            <a:endParaRPr lang="en-US" dirty="0"/>
          </a:p>
          <a:p>
            <a:r>
              <a:rPr lang="en-US" dirty="0"/>
              <a:t>Master of Arts (International Human Rights)—University of Denver—Joseph Korbel School of International Studies</a:t>
            </a:r>
          </a:p>
          <a:p>
            <a:endParaRPr lang="en-US" dirty="0"/>
          </a:p>
          <a:p>
            <a:r>
              <a:rPr lang="en-US" dirty="0"/>
              <a:t>Master of Architecture—University of Nebraska-Lincoln</a:t>
            </a:r>
          </a:p>
          <a:p>
            <a:endParaRPr lang="en-US" dirty="0"/>
          </a:p>
          <a:p>
            <a:r>
              <a:rPr lang="en-US" dirty="0"/>
              <a:t>Owner and Architect—Moment Architecture</a:t>
            </a:r>
          </a:p>
        </p:txBody>
      </p:sp>
      <p:pic>
        <p:nvPicPr>
          <p:cNvPr id="5" name="Picture 4">
            <a:extLst>
              <a:ext uri="{FF2B5EF4-FFF2-40B4-BE49-F238E27FC236}">
                <a16:creationId xmlns:a16="http://schemas.microsoft.com/office/drawing/2014/main" id="{254C5C2B-562A-AB5B-3E03-328C1EDFB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793" y="1752269"/>
            <a:ext cx="3440209" cy="4697411"/>
          </a:xfrm>
          <a:prstGeom prst="rect">
            <a:avLst/>
          </a:prstGeom>
        </p:spPr>
      </p:pic>
    </p:spTree>
    <p:extLst>
      <p:ext uri="{BB962C8B-B14F-4D97-AF65-F5344CB8AC3E}">
        <p14:creationId xmlns:p14="http://schemas.microsoft.com/office/powerpoint/2010/main" val="350453668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42" presetClass="entr" presetSubtype="0"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7000"/>
                            </p:stCondLst>
                            <p:childTnLst>
                              <p:par>
                                <p:cTn id="21" presetID="42" presetClass="entr" presetSubtype="0"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9000"/>
                            </p:stCondLst>
                            <p:childTnLst>
                              <p:par>
                                <p:cTn id="27" presetID="42" presetClass="entr" presetSubtype="0" fill="hold" grpId="0" nodeType="afterEffect">
                                  <p:stCondLst>
                                    <p:cond delay="10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0F5DD4-395D-EA72-5E8B-C33FD1F512CD}"/>
              </a:ext>
            </a:extLst>
          </p:cNvPr>
          <p:cNvSpPr>
            <a:spLocks noGrp="1"/>
          </p:cNvSpPr>
          <p:nvPr>
            <p:ph type="title"/>
          </p:nvPr>
        </p:nvSpPr>
        <p:spPr/>
        <p:txBody>
          <a:bodyPr>
            <a:normAutofit fontScale="90000"/>
          </a:bodyPr>
          <a:lstStyle/>
          <a:p>
            <a:pPr algn="ct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Can you briefly explain your design process involved in reinstalling the Pershing Mural within historic </a:t>
            </a:r>
            <a:r>
              <a:rPr lang="en-US" sz="2700" dirty="0" err="1">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Wyuka</a:t>
            </a: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Park?</a:t>
            </a:r>
            <a:br>
              <a:rPr lang="en-US" sz="1200" dirty="0">
                <a:effectLst/>
                <a:highlight>
                  <a:srgbClr val="FFFFFF"/>
                </a:highlight>
                <a:latin typeface="Times New Roman" panose="02020603050405020304" pitchFamily="18" charset="0"/>
                <a:ea typeface="Times New Roman" panose="02020603050405020304" pitchFamily="18" charset="0"/>
              </a:rPr>
            </a:b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A37C70C5-51ED-F86E-FFDC-FC1464A7E61A}"/>
              </a:ext>
            </a:extLst>
          </p:cNvPr>
          <p:cNvSpPr>
            <a:spLocks noGrp="1"/>
          </p:cNvSpPr>
          <p:nvPr>
            <p:ph idx="1"/>
          </p:nvPr>
        </p:nvSpPr>
        <p:spPr>
          <a:xfrm>
            <a:off x="677334" y="2160589"/>
            <a:ext cx="5965513" cy="3880773"/>
          </a:xfrm>
        </p:spPr>
        <p:txBody>
          <a:bodyPr/>
          <a:lstStyle/>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For this project, much of the mural wall design is determined by a structural engineer. </a:t>
            </a:r>
          </a:p>
          <a:p>
            <a:pPr marL="0" marR="0">
              <a:spcBef>
                <a:spcPts val="0"/>
              </a:spcBef>
              <a:spcAft>
                <a:spcPts val="0"/>
              </a:spcAft>
            </a:pPr>
            <a:endParaRPr lang="en-US" sz="24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So, my role is to make sure that the aesthetics of the wall are pleasing, and that the surrounding environment is both functional and beautiful. </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DB67C7CF-B410-0848-E9B2-F84ADB2D6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548" y="2610281"/>
            <a:ext cx="4796118" cy="2766991"/>
          </a:xfrm>
          <a:prstGeom prst="rect">
            <a:avLst/>
          </a:prstGeom>
        </p:spPr>
      </p:pic>
    </p:spTree>
    <p:extLst>
      <p:ext uri="{BB962C8B-B14F-4D97-AF65-F5344CB8AC3E}">
        <p14:creationId xmlns:p14="http://schemas.microsoft.com/office/powerpoint/2010/main" val="190858470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6"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8020-28C5-15C2-F92E-5CA8CA0720B8}"/>
              </a:ext>
            </a:extLst>
          </p:cNvPr>
          <p:cNvSpPr>
            <a:spLocks noGrp="1"/>
          </p:cNvSpPr>
          <p:nvPr>
            <p:ph type="title"/>
          </p:nvPr>
        </p:nvSpPr>
        <p:spPr/>
        <p:txBody>
          <a:bodyPr>
            <a:normAutofit/>
          </a:bodyPr>
          <a:lstStyle/>
          <a:p>
            <a:pPr algn="ctr"/>
            <a:r>
              <a:rPr lang="en-US" sz="2400" dirty="0">
                <a:solidFill>
                  <a:srgbClr val="000000"/>
                </a:solidFill>
                <a:effectLst/>
                <a:latin typeface="Aptos" panose="020B0004020202020204" pitchFamily="34" charset="0"/>
                <a:ea typeface="Calibri" panose="020F0502020204030204" pitchFamily="34" charset="0"/>
                <a:cs typeface="Arial" panose="020B0604020202020204" pitchFamily="34" charset="0"/>
              </a:rPr>
              <a:t>Q:  How are the following elements a part of an Architect's work?  Let’s start with Science:</a:t>
            </a:r>
            <a:endParaRPr lang="en-US" sz="2400" dirty="0"/>
          </a:p>
        </p:txBody>
      </p:sp>
      <p:sp>
        <p:nvSpPr>
          <p:cNvPr id="3" name="Content Placeholder 2">
            <a:extLst>
              <a:ext uri="{FF2B5EF4-FFF2-40B4-BE49-F238E27FC236}">
                <a16:creationId xmlns:a16="http://schemas.microsoft.com/office/drawing/2014/main" id="{AF7400EE-1A62-3FE9-8B25-48FDDDD0C033}"/>
              </a:ext>
            </a:extLst>
          </p:cNvPr>
          <p:cNvSpPr>
            <a:spLocks noGrp="1"/>
          </p:cNvSpPr>
          <p:nvPr>
            <p:ph idx="1"/>
          </p:nvPr>
        </p:nvSpPr>
        <p:spPr>
          <a:xfrm>
            <a:off x="677335" y="2160589"/>
            <a:ext cx="6377890"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Architects must think about environmental science within their design. </a:t>
            </a: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For example, how does the sun affect daylight into a building or what shadows are cast by the building. </a:t>
            </a: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We need to think about the force of wind or even the weight of snow on a rooftop.</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16386" name="Picture 2" descr="6,300+ Snow Covered Roof Stock Photos, Pictures &amp; Royalty ...">
            <a:extLst>
              <a:ext uri="{FF2B5EF4-FFF2-40B4-BE49-F238E27FC236}">
                <a16:creationId xmlns:a16="http://schemas.microsoft.com/office/drawing/2014/main" id="{A60DC505-72C6-31B3-EE44-6B1768D45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225" y="2160589"/>
            <a:ext cx="4761379" cy="358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9565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6" presetClass="entr" presetSubtype="16" fill="hold" nodeType="afterEffect">
                                  <p:stCondLst>
                                    <p:cond delay="1000"/>
                                  </p:stCondLst>
                                  <p:childTnLst>
                                    <p:set>
                                      <p:cBhvr>
                                        <p:cTn id="24" dur="1" fill="hold">
                                          <p:stCondLst>
                                            <p:cond delay="0"/>
                                          </p:stCondLst>
                                        </p:cTn>
                                        <p:tgtEl>
                                          <p:spTgt spid="16386"/>
                                        </p:tgtEl>
                                        <p:attrNameLst>
                                          <p:attrName>style.visibility</p:attrName>
                                        </p:attrNameLst>
                                      </p:cBhvr>
                                      <p:to>
                                        <p:strVal val="visible"/>
                                      </p:to>
                                    </p:set>
                                    <p:animEffect transition="in" filter="circle(in)">
                                      <p:cBhvr>
                                        <p:cTn id="25"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89BD9-DC1C-8AB4-876F-404AFA236D0C}"/>
              </a:ext>
            </a:extLst>
          </p:cNvPr>
          <p:cNvSpPr>
            <a:spLocks noGrp="1"/>
          </p:cNvSpPr>
          <p:nvPr>
            <p:ph type="title"/>
          </p:nvPr>
        </p:nvSpPr>
        <p:spPr/>
        <p:txBody>
          <a:bodyPr>
            <a:normAutofit/>
          </a:bodyPr>
          <a:lstStyle/>
          <a:p>
            <a:pPr algn="ctr"/>
            <a:r>
              <a:rPr lang="en-US" sz="2400" dirty="0">
                <a:solidFill>
                  <a:srgbClr val="000000"/>
                </a:solidFill>
                <a:effectLst/>
                <a:latin typeface="Aptos" panose="020B0004020202020204" pitchFamily="34" charset="0"/>
                <a:ea typeface="Calibri" panose="020F0502020204030204" pitchFamily="34" charset="0"/>
                <a:cs typeface="Arial" panose="020B0604020202020204" pitchFamily="34" charset="0"/>
              </a:rPr>
              <a:t>Q:  How are the following elements a part of an Architect's work?  What about Technology?</a:t>
            </a:r>
            <a:endParaRPr lang="en-US" sz="2400" dirty="0"/>
          </a:p>
        </p:txBody>
      </p:sp>
      <p:sp>
        <p:nvSpPr>
          <p:cNvPr id="3" name="Content Placeholder 2">
            <a:extLst>
              <a:ext uri="{FF2B5EF4-FFF2-40B4-BE49-F238E27FC236}">
                <a16:creationId xmlns:a16="http://schemas.microsoft.com/office/drawing/2014/main" id="{EB7D63A2-9D8B-7085-C647-74749CF18C2D}"/>
              </a:ext>
            </a:extLst>
          </p:cNvPr>
          <p:cNvSpPr>
            <a:spLocks noGrp="1"/>
          </p:cNvSpPr>
          <p:nvPr>
            <p:ph idx="1"/>
          </p:nvPr>
        </p:nvSpPr>
        <p:spPr>
          <a:xfrm>
            <a:off x="677334" y="2160589"/>
            <a:ext cx="5884831"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Architects today design using technology. </a:t>
            </a:r>
          </a:p>
          <a:p>
            <a:pPr algn="ctr"/>
            <a:endParaRPr lang="en-US" sz="24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The computer programs we use can show us a design in 3D and can even be walked through like a video game with virtual reality headsets.</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algn="ctr"/>
            <a:endParaRPr lang="en-US" dirty="0"/>
          </a:p>
        </p:txBody>
      </p:sp>
      <p:pic>
        <p:nvPicPr>
          <p:cNvPr id="17410" name="Picture 2" descr="Architect 3D Images – Browse 225,188 Stock Photos, Vectors ...">
            <a:extLst>
              <a:ext uri="{FF2B5EF4-FFF2-40B4-BE49-F238E27FC236}">
                <a16:creationId xmlns:a16="http://schemas.microsoft.com/office/drawing/2014/main" id="{04C19272-9E13-CF3B-646D-6C5F18F08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43" y="2588741"/>
            <a:ext cx="4956767" cy="302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9130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17410"/>
                                        </p:tgtEl>
                                        <p:attrNameLst>
                                          <p:attrName>style.visibility</p:attrName>
                                        </p:attrNameLst>
                                      </p:cBhvr>
                                      <p:to>
                                        <p:strVal val="visible"/>
                                      </p:to>
                                    </p:set>
                                    <p:animEffect transition="in" filter="circle(in)">
                                      <p:cBhvr>
                                        <p:cTn id="19"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5CB7F-C42D-9D5A-13FE-2F1AB88B5D83}"/>
              </a:ext>
            </a:extLst>
          </p:cNvPr>
          <p:cNvSpPr>
            <a:spLocks noGrp="1"/>
          </p:cNvSpPr>
          <p:nvPr>
            <p:ph type="title"/>
          </p:nvPr>
        </p:nvSpPr>
        <p:spPr/>
        <p:txBody>
          <a:bodyPr>
            <a:normAutofit/>
          </a:bodyPr>
          <a:lstStyle/>
          <a:p>
            <a:pPr algn="ctr"/>
            <a:r>
              <a:rPr lang="en-US" sz="2400" dirty="0">
                <a:solidFill>
                  <a:srgbClr val="000000"/>
                </a:solidFill>
                <a:effectLst/>
                <a:latin typeface="Aptos" panose="020B0004020202020204" pitchFamily="34" charset="0"/>
                <a:ea typeface="Calibri" panose="020F0502020204030204" pitchFamily="34" charset="0"/>
                <a:cs typeface="Arial" panose="020B0604020202020204" pitchFamily="34" charset="0"/>
              </a:rPr>
              <a:t>Q:  How are the following elements a part of an Architect's work?  What about Engineering?</a:t>
            </a:r>
            <a:endParaRPr lang="en-US" sz="2400" dirty="0"/>
          </a:p>
        </p:txBody>
      </p:sp>
      <p:sp>
        <p:nvSpPr>
          <p:cNvPr id="5" name="Content Placeholder 4">
            <a:extLst>
              <a:ext uri="{FF2B5EF4-FFF2-40B4-BE49-F238E27FC236}">
                <a16:creationId xmlns:a16="http://schemas.microsoft.com/office/drawing/2014/main" id="{2333B168-D99C-3479-1062-722327BB77D6}"/>
              </a:ext>
            </a:extLst>
          </p:cNvPr>
          <p:cNvSpPr>
            <a:spLocks noGrp="1"/>
          </p:cNvSpPr>
          <p:nvPr>
            <p:ph idx="1"/>
          </p:nvPr>
        </p:nvSpPr>
        <p:spPr>
          <a:xfrm>
            <a:off x="677334" y="2160589"/>
            <a:ext cx="3428501"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Architects need to know the fundamentals of all engineering fields – civil, mechanical, electrical, structural, etc.</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algn="ctr"/>
            <a:endParaRPr lang="en-US" dirty="0"/>
          </a:p>
        </p:txBody>
      </p:sp>
      <p:pic>
        <p:nvPicPr>
          <p:cNvPr id="18434" name="Picture 2" descr="Best Engineering Word Royalty-Free Images, Stock Photos ...">
            <a:extLst>
              <a:ext uri="{FF2B5EF4-FFF2-40B4-BE49-F238E27FC236}">
                <a16:creationId xmlns:a16="http://schemas.microsoft.com/office/drawing/2014/main" id="{E7E16567-95AA-EA57-4295-AD25AB0DA0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12"/>
          <a:stretch/>
        </p:blipFill>
        <p:spPr bwMode="auto">
          <a:xfrm>
            <a:off x="4218952" y="1999128"/>
            <a:ext cx="5362226" cy="255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746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18434"/>
                                        </p:tgtEl>
                                        <p:attrNameLst>
                                          <p:attrName>style.visibility</p:attrName>
                                        </p:attrNameLst>
                                      </p:cBhvr>
                                      <p:to>
                                        <p:strVal val="visible"/>
                                      </p:to>
                                    </p:set>
                                    <p:animEffect transition="in" filter="circle(in)">
                                      <p:cBhvr>
                                        <p:cTn id="13"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599-20EB-E1E5-E705-FD91ADB5C6BF}"/>
              </a:ext>
            </a:extLst>
          </p:cNvPr>
          <p:cNvSpPr>
            <a:spLocks noGrp="1"/>
          </p:cNvSpPr>
          <p:nvPr>
            <p:ph type="title"/>
          </p:nvPr>
        </p:nvSpPr>
        <p:spPr/>
        <p:txBody>
          <a:bodyPr>
            <a:normAutofit/>
          </a:bodyPr>
          <a:lstStyle/>
          <a:p>
            <a:pPr algn="ctr"/>
            <a:r>
              <a:rPr lang="en-US" sz="2400" dirty="0">
                <a:solidFill>
                  <a:srgbClr val="000000"/>
                </a:solidFill>
                <a:effectLst/>
                <a:latin typeface="Aptos" panose="020B0004020202020204" pitchFamily="34" charset="0"/>
                <a:ea typeface="Calibri" panose="020F0502020204030204" pitchFamily="34" charset="0"/>
                <a:cs typeface="Arial" panose="020B0604020202020204" pitchFamily="34" charset="0"/>
              </a:rPr>
              <a:t>Q:  How are the following elements a part of an Architect's work?  What about Art?</a:t>
            </a:r>
            <a:endParaRPr lang="en-US" sz="2400" dirty="0"/>
          </a:p>
        </p:txBody>
      </p:sp>
      <p:sp>
        <p:nvSpPr>
          <p:cNvPr id="3" name="Content Placeholder 2">
            <a:extLst>
              <a:ext uri="{FF2B5EF4-FFF2-40B4-BE49-F238E27FC236}">
                <a16:creationId xmlns:a16="http://schemas.microsoft.com/office/drawing/2014/main" id="{50FFC6B6-7B0F-224B-D646-95747D06EC9E}"/>
              </a:ext>
            </a:extLst>
          </p:cNvPr>
          <p:cNvSpPr>
            <a:spLocks noGrp="1"/>
          </p:cNvSpPr>
          <p:nvPr>
            <p:ph idx="1"/>
          </p:nvPr>
        </p:nvSpPr>
        <p:spPr>
          <a:xfrm>
            <a:off x="677334" y="2160589"/>
            <a:ext cx="5866901" cy="3880773"/>
          </a:xfrm>
        </p:spPr>
        <p:txBody>
          <a:bodyPr>
            <a:normAutofit lnSpcReduction="10000"/>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Architecture requires a design eye. </a:t>
            </a:r>
          </a:p>
          <a:p>
            <a:endParaRPr lang="en-US" sz="24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By that I mean, a well-designed building does not only function well, but also has “form.” </a:t>
            </a:r>
          </a:p>
          <a:p>
            <a:endParaRPr lang="en-US" sz="24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The aesthetics (looks and feel) of a space hugely affect how people experience it. </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19458" name="Picture 2" descr="India Beautiful Places: India's most beautiful structures ...">
            <a:extLst>
              <a:ext uri="{FF2B5EF4-FFF2-40B4-BE49-F238E27FC236}">
                <a16:creationId xmlns:a16="http://schemas.microsoft.com/office/drawing/2014/main" id="{C3D54E40-5295-9CD8-4368-15AE44B57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346" y="2455204"/>
            <a:ext cx="4937312" cy="329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5059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6" presetClass="entr" presetSubtype="16" fill="hold" nodeType="afterEffect">
                                  <p:stCondLst>
                                    <p:cond delay="1000"/>
                                  </p:stCondLst>
                                  <p:childTnLst>
                                    <p:set>
                                      <p:cBhvr>
                                        <p:cTn id="24" dur="1" fill="hold">
                                          <p:stCondLst>
                                            <p:cond delay="0"/>
                                          </p:stCondLst>
                                        </p:cTn>
                                        <p:tgtEl>
                                          <p:spTgt spid="19458"/>
                                        </p:tgtEl>
                                        <p:attrNameLst>
                                          <p:attrName>style.visibility</p:attrName>
                                        </p:attrNameLst>
                                      </p:cBhvr>
                                      <p:to>
                                        <p:strVal val="visible"/>
                                      </p:to>
                                    </p:set>
                                    <p:animEffect transition="in" filter="circle(in)">
                                      <p:cBhvr>
                                        <p:cTn id="25"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48CF70-14ED-AB6C-48ED-1D7772CF6A99}"/>
              </a:ext>
            </a:extLst>
          </p:cNvPr>
          <p:cNvSpPr>
            <a:spLocks noGrp="1"/>
          </p:cNvSpPr>
          <p:nvPr>
            <p:ph type="title"/>
          </p:nvPr>
        </p:nvSpPr>
        <p:spPr/>
        <p:txBody>
          <a:bodyPr>
            <a:normAutofit/>
          </a:bodyPr>
          <a:lstStyle/>
          <a:p>
            <a:pPr algn="ctr"/>
            <a:r>
              <a:rPr lang="en-US" sz="2400" dirty="0">
                <a:solidFill>
                  <a:srgbClr val="000000"/>
                </a:solidFill>
                <a:effectLst/>
                <a:latin typeface="Aptos" panose="020B0004020202020204" pitchFamily="34" charset="0"/>
                <a:ea typeface="Calibri" panose="020F0502020204030204" pitchFamily="34" charset="0"/>
                <a:cs typeface="Arial" panose="020B0604020202020204" pitchFamily="34" charset="0"/>
              </a:rPr>
              <a:t>Q:  How are the following elements a part of an Architect's work?  What about Mathematics?</a:t>
            </a:r>
            <a:endParaRPr lang="en-US" sz="2400" dirty="0"/>
          </a:p>
        </p:txBody>
      </p:sp>
      <p:sp>
        <p:nvSpPr>
          <p:cNvPr id="5" name="Content Placeholder 4">
            <a:extLst>
              <a:ext uri="{FF2B5EF4-FFF2-40B4-BE49-F238E27FC236}">
                <a16:creationId xmlns:a16="http://schemas.microsoft.com/office/drawing/2014/main" id="{320132E0-1FF8-2E0E-18F4-7891BDC4414E}"/>
              </a:ext>
            </a:extLst>
          </p:cNvPr>
          <p:cNvSpPr>
            <a:spLocks noGrp="1"/>
          </p:cNvSpPr>
          <p:nvPr>
            <p:ph idx="1"/>
          </p:nvPr>
        </p:nvSpPr>
        <p:spPr>
          <a:xfrm>
            <a:off x="677334" y="2160589"/>
            <a:ext cx="6082054"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Architecture requires the use of mathematics in multiple aspects. </a:t>
            </a:r>
          </a:p>
          <a:p>
            <a:endParaRPr lang="en-US" sz="24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For each project an architect will calculate the number of people a building can hold, the slopes of a ramp that a wheelchair can handle, etc.</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20482" name="Picture 2" descr="How Wheelchair Ramps Can Be Dangerous - Peake &amp; Fowler">
            <a:extLst>
              <a:ext uri="{FF2B5EF4-FFF2-40B4-BE49-F238E27FC236}">
                <a16:creationId xmlns:a16="http://schemas.microsoft.com/office/drawing/2014/main" id="{E7A6594C-E8D0-DA0A-646B-28676ECF7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670" y="2160589"/>
            <a:ext cx="4744570" cy="306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58636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20482"/>
                                        </p:tgtEl>
                                        <p:attrNameLst>
                                          <p:attrName>style.visibility</p:attrName>
                                        </p:attrNameLst>
                                      </p:cBhvr>
                                      <p:to>
                                        <p:strVal val="visible"/>
                                      </p:to>
                                    </p:set>
                                    <p:animEffect transition="in" filter="circle(in)">
                                      <p:cBhvr>
                                        <p:cTn id="19"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C5E59-E1E2-F47B-3704-45F8AD949FC3}"/>
              </a:ext>
            </a:extLst>
          </p:cNvPr>
          <p:cNvSpPr>
            <a:spLocks noGrp="1"/>
          </p:cNvSpPr>
          <p:nvPr>
            <p:ph type="title"/>
          </p:nvPr>
        </p:nvSpPr>
        <p:spPr/>
        <p:txBody>
          <a:bodyPr>
            <a:normAutofit fontScale="90000"/>
          </a:bodyPr>
          <a:lstStyle/>
          <a:p>
            <a:pPr algn="ct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I'm wondering if your thoughts related to the question, "Is Architecture a Science or an Art?”</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3A7D63BC-7902-F53E-2F93-F1E2E8E56D21}"/>
              </a:ext>
            </a:extLst>
          </p:cNvPr>
          <p:cNvSpPr>
            <a:spLocks noGrp="1"/>
          </p:cNvSpPr>
          <p:nvPr>
            <p:ph idx="1"/>
          </p:nvPr>
        </p:nvSpPr>
        <p:spPr>
          <a:xfrm>
            <a:off x="677334" y="2160589"/>
            <a:ext cx="5078007"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Architecture is both! We often refer to this as “Form versus Function.” </a:t>
            </a: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There is a delicate balance for the architect of creating a space that “functions” – it meets code guidelines, it’s structurally sound, etc. – and creating “form” – it is aesthetically pleasing, the design fits within the surroundings, etc.</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21506" name="Picture 2" descr="Form Function Stock Photos - 5,386 Images | Shutterstock">
            <a:extLst>
              <a:ext uri="{FF2B5EF4-FFF2-40B4-BE49-F238E27FC236}">
                <a16:creationId xmlns:a16="http://schemas.microsoft.com/office/drawing/2014/main" id="{6DD4FD66-3C7C-EF78-230C-5C20A58DA1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35"/>
          <a:stretch/>
        </p:blipFill>
        <p:spPr bwMode="auto">
          <a:xfrm>
            <a:off x="5871882" y="1930400"/>
            <a:ext cx="3518661" cy="341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1218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31" presetClass="entr" presetSubtype="0" fill="hold" nodeType="afterEffect">
                                  <p:stCondLst>
                                    <p:cond delay="1000"/>
                                  </p:stCondLst>
                                  <p:childTnLst>
                                    <p:set>
                                      <p:cBhvr>
                                        <p:cTn id="18" dur="1" fill="hold">
                                          <p:stCondLst>
                                            <p:cond delay="0"/>
                                          </p:stCondLst>
                                        </p:cTn>
                                        <p:tgtEl>
                                          <p:spTgt spid="21506"/>
                                        </p:tgtEl>
                                        <p:attrNameLst>
                                          <p:attrName>style.visibility</p:attrName>
                                        </p:attrNameLst>
                                      </p:cBhvr>
                                      <p:to>
                                        <p:strVal val="visible"/>
                                      </p:to>
                                    </p:set>
                                    <p:anim calcmode="lin" valueType="num">
                                      <p:cBhvr>
                                        <p:cTn id="19" dur="1000" fill="hold"/>
                                        <p:tgtEl>
                                          <p:spTgt spid="21506"/>
                                        </p:tgtEl>
                                        <p:attrNameLst>
                                          <p:attrName>ppt_w</p:attrName>
                                        </p:attrNameLst>
                                      </p:cBhvr>
                                      <p:tavLst>
                                        <p:tav tm="0">
                                          <p:val>
                                            <p:fltVal val="0"/>
                                          </p:val>
                                        </p:tav>
                                        <p:tav tm="100000">
                                          <p:val>
                                            <p:strVal val="#ppt_w"/>
                                          </p:val>
                                        </p:tav>
                                      </p:tavLst>
                                    </p:anim>
                                    <p:anim calcmode="lin" valueType="num">
                                      <p:cBhvr>
                                        <p:cTn id="20" dur="1000" fill="hold"/>
                                        <p:tgtEl>
                                          <p:spTgt spid="21506"/>
                                        </p:tgtEl>
                                        <p:attrNameLst>
                                          <p:attrName>ppt_h</p:attrName>
                                        </p:attrNameLst>
                                      </p:cBhvr>
                                      <p:tavLst>
                                        <p:tav tm="0">
                                          <p:val>
                                            <p:fltVal val="0"/>
                                          </p:val>
                                        </p:tav>
                                        <p:tav tm="100000">
                                          <p:val>
                                            <p:strVal val="#ppt_h"/>
                                          </p:val>
                                        </p:tav>
                                      </p:tavLst>
                                    </p:anim>
                                    <p:anim calcmode="lin" valueType="num">
                                      <p:cBhvr>
                                        <p:cTn id="21" dur="1000" fill="hold"/>
                                        <p:tgtEl>
                                          <p:spTgt spid="21506"/>
                                        </p:tgtEl>
                                        <p:attrNameLst>
                                          <p:attrName>style.rotation</p:attrName>
                                        </p:attrNameLst>
                                      </p:cBhvr>
                                      <p:tavLst>
                                        <p:tav tm="0">
                                          <p:val>
                                            <p:fltVal val="90"/>
                                          </p:val>
                                        </p:tav>
                                        <p:tav tm="100000">
                                          <p:val>
                                            <p:fltVal val="0"/>
                                          </p:val>
                                        </p:tav>
                                      </p:tavLst>
                                    </p:anim>
                                    <p:animEffect transition="in" filter="fade">
                                      <p:cBhvr>
                                        <p:cTn id="22"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856E-05EB-6A28-EBDD-AB0BB1929403}"/>
              </a:ext>
            </a:extLst>
          </p:cNvPr>
          <p:cNvSpPr>
            <a:spLocks noGrp="1"/>
          </p:cNvSpPr>
          <p:nvPr>
            <p:ph type="title"/>
          </p:nvPr>
        </p:nvSpPr>
        <p:spPr/>
        <p:txBody>
          <a:bodyPr>
            <a:normAutofit/>
          </a:bodyPr>
          <a:lstStyle/>
          <a:p>
            <a:pPr algn="ctr"/>
            <a:r>
              <a:rPr lang="en-US" sz="2400" dirty="0">
                <a:solidFill>
                  <a:srgbClr val="000000"/>
                </a:solidFill>
                <a:effectLst/>
                <a:latin typeface="Aptos" panose="020B0004020202020204" pitchFamily="34" charset="0"/>
                <a:ea typeface="Calibri" panose="020F0502020204030204" pitchFamily="34" charset="0"/>
                <a:cs typeface="Arial" panose="020B0604020202020204" pitchFamily="34" charset="0"/>
              </a:rPr>
              <a:t>Q:  How many years does it usually take to get your degree in Architecture?</a:t>
            </a:r>
            <a:endParaRPr lang="en-US" sz="2400" dirty="0"/>
          </a:p>
        </p:txBody>
      </p:sp>
      <p:sp>
        <p:nvSpPr>
          <p:cNvPr id="3" name="Content Placeholder 2">
            <a:extLst>
              <a:ext uri="{FF2B5EF4-FFF2-40B4-BE49-F238E27FC236}">
                <a16:creationId xmlns:a16="http://schemas.microsoft.com/office/drawing/2014/main" id="{1E879A97-D64F-38C2-D1CC-315282491B9D}"/>
              </a:ext>
            </a:extLst>
          </p:cNvPr>
          <p:cNvSpPr>
            <a:spLocks noGrp="1"/>
          </p:cNvSpPr>
          <p:nvPr>
            <p:ph idx="1"/>
          </p:nvPr>
        </p:nvSpPr>
        <p:spPr>
          <a:xfrm>
            <a:off x="677334" y="2160589"/>
            <a:ext cx="6010337" cy="3880773"/>
          </a:xfrm>
        </p:spPr>
        <p:txBody>
          <a:bodyPr/>
          <a:lstStyle/>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The typical architecture degree takes 6 years – 4 years of undergrad and 2 years of Masters. </a:t>
            </a:r>
          </a:p>
          <a:p>
            <a:pPr marL="0" marR="0">
              <a:spcBef>
                <a:spcPts val="0"/>
              </a:spcBef>
              <a:spcAft>
                <a:spcPts val="0"/>
              </a:spcAft>
            </a:pPr>
            <a:endParaRPr lang="en-US" sz="24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After that, there are a required number of hours and a series of exams that you must take to become a “licensed” architect.</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AB91882-18D8-233F-2D86-8B5074759548}"/>
              </a:ext>
            </a:extLst>
          </p:cNvPr>
          <p:cNvPicPr>
            <a:picLocks noChangeAspect="1"/>
          </p:cNvPicPr>
          <p:nvPr/>
        </p:nvPicPr>
        <p:blipFill rotWithShape="1">
          <a:blip r:embed="rId2">
            <a:extLst>
              <a:ext uri="{28A0092B-C50C-407E-A947-70E740481C1C}">
                <a14:useLocalDpi xmlns:a14="http://schemas.microsoft.com/office/drawing/2010/main" val="0"/>
              </a:ext>
            </a:extLst>
          </a:blip>
          <a:srcRect l="15621" t="15687" r="10261" b="6275"/>
          <a:stretch/>
        </p:blipFill>
        <p:spPr>
          <a:xfrm>
            <a:off x="6828886" y="1730188"/>
            <a:ext cx="3758431" cy="4069976"/>
          </a:xfrm>
          <a:prstGeom prst="rect">
            <a:avLst/>
          </a:prstGeom>
        </p:spPr>
      </p:pic>
    </p:spTree>
    <p:extLst>
      <p:ext uri="{BB962C8B-B14F-4D97-AF65-F5344CB8AC3E}">
        <p14:creationId xmlns:p14="http://schemas.microsoft.com/office/powerpoint/2010/main" val="27656483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6"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8754-BBF8-FA93-342D-8BBA5769BDCA}"/>
              </a:ext>
            </a:extLst>
          </p:cNvPr>
          <p:cNvSpPr>
            <a:spLocks noGrp="1"/>
          </p:cNvSpPr>
          <p:nvPr>
            <p:ph type="title"/>
          </p:nvPr>
        </p:nvSpPr>
        <p:spPr/>
        <p:txBody>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How do you charge for your work?</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B4A134A-C60C-AF56-739E-58F3219E42C7}"/>
              </a:ext>
            </a:extLst>
          </p:cNvPr>
          <p:cNvSpPr>
            <a:spLocks noGrp="1"/>
          </p:cNvSpPr>
          <p:nvPr>
            <p:ph idx="1"/>
          </p:nvPr>
        </p:nvSpPr>
        <p:spPr>
          <a:xfrm>
            <a:off x="677334" y="2160589"/>
            <a:ext cx="5418666" cy="3880773"/>
          </a:xfrm>
        </p:spPr>
        <p:txBody>
          <a:bodyPr>
            <a:normAutofit/>
          </a:bodyPr>
          <a:lstStyle/>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This depends on the project. </a:t>
            </a:r>
          </a:p>
          <a:p>
            <a:endParaRPr lang="en-US" sz="2400" dirty="0">
              <a:solidFill>
                <a:schemeClr val="accent1">
                  <a:lumMod val="75000"/>
                </a:schemeClr>
              </a:solidFill>
              <a:latin typeface="Aptos" panose="020B00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Sometimes an architect will determine the estimated cost of a project and charge a percentage-based fee from that. </a:t>
            </a:r>
            <a:endParaRPr lang="en-US" sz="2400" dirty="0">
              <a:solidFill>
                <a:schemeClr val="accent1">
                  <a:lumMod val="75000"/>
                </a:schemeClr>
              </a:solidFill>
            </a:endParaRPr>
          </a:p>
        </p:txBody>
      </p:sp>
      <p:pic>
        <p:nvPicPr>
          <p:cNvPr id="22530" name="Picture 2" descr="708,540 Percent Sign Images, Stock Photos, 3D objects ...">
            <a:extLst>
              <a:ext uri="{FF2B5EF4-FFF2-40B4-BE49-F238E27FC236}">
                <a16:creationId xmlns:a16="http://schemas.microsoft.com/office/drawing/2014/main" id="{EDD1943E-4BC8-D7B2-21DA-A962F7781B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60"/>
          <a:stretch/>
        </p:blipFill>
        <p:spPr bwMode="auto">
          <a:xfrm>
            <a:off x="5678034" y="1669849"/>
            <a:ext cx="3595968" cy="355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5599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26" presetClass="entr" presetSubtype="0" fill="hold" nodeType="afterEffect">
                                  <p:stCondLst>
                                    <p:cond delay="1000"/>
                                  </p:stCondLst>
                                  <p:childTnLst>
                                    <p:set>
                                      <p:cBhvr>
                                        <p:cTn id="18" dur="1" fill="hold">
                                          <p:stCondLst>
                                            <p:cond delay="0"/>
                                          </p:stCondLst>
                                        </p:cTn>
                                        <p:tgtEl>
                                          <p:spTgt spid="22530"/>
                                        </p:tgtEl>
                                        <p:attrNameLst>
                                          <p:attrName>style.visibility</p:attrName>
                                        </p:attrNameLst>
                                      </p:cBhvr>
                                      <p:to>
                                        <p:strVal val="visible"/>
                                      </p:to>
                                    </p:set>
                                    <p:animEffect transition="in" filter="wipe(down)">
                                      <p:cBhvr>
                                        <p:cTn id="19" dur="580">
                                          <p:stCondLst>
                                            <p:cond delay="0"/>
                                          </p:stCondLst>
                                        </p:cTn>
                                        <p:tgtEl>
                                          <p:spTgt spid="22530"/>
                                        </p:tgtEl>
                                      </p:cBhvr>
                                    </p:animEffect>
                                    <p:anim calcmode="lin" valueType="num">
                                      <p:cBhvr>
                                        <p:cTn id="20" dur="1822"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253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253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2530"/>
                                        </p:tgtEl>
                                        <p:attrNameLst>
                                          <p:attrName>ppt_y</p:attrName>
                                        </p:attrNameLst>
                                      </p:cBhvr>
                                      <p:tavLst>
                                        <p:tav tm="0" fmla="#ppt_y-sin(pi*$)/81">
                                          <p:val>
                                            <p:fltVal val="0"/>
                                          </p:val>
                                        </p:tav>
                                        <p:tav tm="100000">
                                          <p:val>
                                            <p:fltVal val="1"/>
                                          </p:val>
                                        </p:tav>
                                      </p:tavLst>
                                    </p:anim>
                                    <p:animScale>
                                      <p:cBhvr>
                                        <p:cTn id="25" dur="26">
                                          <p:stCondLst>
                                            <p:cond delay="650"/>
                                          </p:stCondLst>
                                        </p:cTn>
                                        <p:tgtEl>
                                          <p:spTgt spid="22530"/>
                                        </p:tgtEl>
                                      </p:cBhvr>
                                      <p:to x="100000" y="60000"/>
                                    </p:animScale>
                                    <p:animScale>
                                      <p:cBhvr>
                                        <p:cTn id="26" dur="166" decel="50000">
                                          <p:stCondLst>
                                            <p:cond delay="676"/>
                                          </p:stCondLst>
                                        </p:cTn>
                                        <p:tgtEl>
                                          <p:spTgt spid="22530"/>
                                        </p:tgtEl>
                                      </p:cBhvr>
                                      <p:to x="100000" y="100000"/>
                                    </p:animScale>
                                    <p:animScale>
                                      <p:cBhvr>
                                        <p:cTn id="27" dur="26">
                                          <p:stCondLst>
                                            <p:cond delay="1312"/>
                                          </p:stCondLst>
                                        </p:cTn>
                                        <p:tgtEl>
                                          <p:spTgt spid="22530"/>
                                        </p:tgtEl>
                                      </p:cBhvr>
                                      <p:to x="100000" y="80000"/>
                                    </p:animScale>
                                    <p:animScale>
                                      <p:cBhvr>
                                        <p:cTn id="28" dur="166" decel="50000">
                                          <p:stCondLst>
                                            <p:cond delay="1338"/>
                                          </p:stCondLst>
                                        </p:cTn>
                                        <p:tgtEl>
                                          <p:spTgt spid="22530"/>
                                        </p:tgtEl>
                                      </p:cBhvr>
                                      <p:to x="100000" y="100000"/>
                                    </p:animScale>
                                    <p:animScale>
                                      <p:cBhvr>
                                        <p:cTn id="29" dur="26">
                                          <p:stCondLst>
                                            <p:cond delay="1642"/>
                                          </p:stCondLst>
                                        </p:cTn>
                                        <p:tgtEl>
                                          <p:spTgt spid="22530"/>
                                        </p:tgtEl>
                                      </p:cBhvr>
                                      <p:to x="100000" y="90000"/>
                                    </p:animScale>
                                    <p:animScale>
                                      <p:cBhvr>
                                        <p:cTn id="30" dur="166" decel="50000">
                                          <p:stCondLst>
                                            <p:cond delay="1668"/>
                                          </p:stCondLst>
                                        </p:cTn>
                                        <p:tgtEl>
                                          <p:spTgt spid="22530"/>
                                        </p:tgtEl>
                                      </p:cBhvr>
                                      <p:to x="100000" y="100000"/>
                                    </p:animScale>
                                    <p:animScale>
                                      <p:cBhvr>
                                        <p:cTn id="31" dur="26">
                                          <p:stCondLst>
                                            <p:cond delay="1808"/>
                                          </p:stCondLst>
                                        </p:cTn>
                                        <p:tgtEl>
                                          <p:spTgt spid="22530"/>
                                        </p:tgtEl>
                                      </p:cBhvr>
                                      <p:to x="100000" y="95000"/>
                                    </p:animScale>
                                    <p:animScale>
                                      <p:cBhvr>
                                        <p:cTn id="32" dur="166" decel="50000">
                                          <p:stCondLst>
                                            <p:cond delay="1834"/>
                                          </p:stCondLst>
                                        </p:cTn>
                                        <p:tgtEl>
                                          <p:spTgt spid="225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3C7E0-0491-2D0D-B83B-584307A6A74C}"/>
              </a:ext>
            </a:extLst>
          </p:cNvPr>
          <p:cNvSpPr>
            <a:spLocks noGrp="1"/>
          </p:cNvSpPr>
          <p:nvPr>
            <p:ph type="title"/>
          </p:nvPr>
        </p:nvSpPr>
        <p:spPr/>
        <p:txBody>
          <a:bodyPr>
            <a:norm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How do you charge for your work?</a:t>
            </a:r>
            <a:endParaRPr lang="en-US" sz="2400" dirty="0"/>
          </a:p>
        </p:txBody>
      </p:sp>
      <p:sp>
        <p:nvSpPr>
          <p:cNvPr id="5" name="Content Placeholder 4">
            <a:extLst>
              <a:ext uri="{FF2B5EF4-FFF2-40B4-BE49-F238E27FC236}">
                <a16:creationId xmlns:a16="http://schemas.microsoft.com/office/drawing/2014/main" id="{6710F9E0-6F99-5382-8B6C-4F9B807676F1}"/>
              </a:ext>
            </a:extLst>
          </p:cNvPr>
          <p:cNvSpPr>
            <a:spLocks noGrp="1"/>
          </p:cNvSpPr>
          <p:nvPr>
            <p:ph idx="1"/>
          </p:nvPr>
        </p:nvSpPr>
        <p:spPr>
          <a:xfrm>
            <a:off x="677334" y="2160589"/>
            <a:ext cx="6135842" cy="3880773"/>
          </a:xfrm>
        </p:spPr>
        <p:txBody>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For example, if a project cost is $100,000 the architect may say their fee is 5% of that cost – so their fee would be $5,000. </a:t>
            </a:r>
          </a:p>
          <a:p>
            <a:endParaRPr lang="en-US" sz="24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Other projects may be charged for “Time &amp; Materials” this means that the architect determines their hourly rate and only charges for time they work on a project.</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23554" name="Picture 2" descr="Time-and-Materials vs Fixed Price: Which to Choose for Your ...">
            <a:extLst>
              <a:ext uri="{FF2B5EF4-FFF2-40B4-BE49-F238E27FC236}">
                <a16:creationId xmlns:a16="http://schemas.microsoft.com/office/drawing/2014/main" id="{9E1BAEDC-1F40-F32B-0631-F49A86452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435" y="2591245"/>
            <a:ext cx="4108637" cy="209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0350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23554"/>
                                        </p:tgtEl>
                                        <p:attrNameLst>
                                          <p:attrName>style.visibility</p:attrName>
                                        </p:attrNameLst>
                                      </p:cBhvr>
                                      <p:to>
                                        <p:strVal val="visible"/>
                                      </p:to>
                                    </p:set>
                                    <p:animEffect transition="in" filter="circle(in)">
                                      <p:cBhvr>
                                        <p:cTn id="19"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6004-01D8-E7FA-B04A-BEE2D7369A41}"/>
              </a:ext>
            </a:extLst>
          </p:cNvPr>
          <p:cNvSpPr>
            <a:spLocks noGrp="1"/>
          </p:cNvSpPr>
          <p:nvPr>
            <p:ph type="title"/>
          </p:nvPr>
        </p:nvSpPr>
        <p:spPr/>
        <p:txBody>
          <a:bodyPr>
            <a:normAutofit fontScale="90000"/>
          </a:bodyPr>
          <a:lstStyle/>
          <a:p>
            <a:pPr marL="0" marR="0" algn="ctr">
              <a:spcBef>
                <a:spcPts val="0"/>
              </a:spcBef>
              <a:spcAft>
                <a:spcPts val="0"/>
              </a:spcAft>
            </a:pPr>
            <a:r>
              <a:rPr lang="en-US" sz="31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rPr>
              <a:t>Michelle sat down for an interview focusing on her profession as an architect and her commission with the Pershing Mural Project.</a:t>
            </a:r>
            <a:br>
              <a:rPr lang="en-US" sz="1800" dirty="0">
                <a:effectLst/>
                <a:highlight>
                  <a:srgbClr val="FFFFFF"/>
                </a:highlight>
                <a:latin typeface="Times New Roman" panose="02020603050405020304" pitchFamily="18" charset="0"/>
                <a:ea typeface="Times New Roman" panose="02020603050405020304" pitchFamily="18" charset="0"/>
              </a:rPr>
            </a:b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35DDB6A-A8B8-F413-65B2-201A132C1391}"/>
              </a:ext>
            </a:extLst>
          </p:cNvPr>
          <p:cNvSpPr>
            <a:spLocks noGrp="1"/>
          </p:cNvSpPr>
          <p:nvPr>
            <p:ph idx="1"/>
          </p:nvPr>
        </p:nvSpPr>
        <p:spPr>
          <a:xfrm>
            <a:off x="1528981" y="3429000"/>
            <a:ext cx="3876737" cy="690187"/>
          </a:xfrm>
        </p:spPr>
        <p:txBody>
          <a:bodyPr>
            <a:noAutofit/>
          </a:bodyPr>
          <a:lstStyle/>
          <a:p>
            <a:pPr marL="0" indent="0" algn="ctr">
              <a:buNone/>
            </a:pPr>
            <a:r>
              <a:rPr lang="en-US" sz="2400" dirty="0">
                <a:solidFill>
                  <a:schemeClr val="tx1"/>
                </a:solidFill>
                <a:latin typeface="Aptos" panose="020B0004020202020204" pitchFamily="34" charset="0"/>
              </a:rPr>
              <a:t>Here are her thoughts and insights.</a:t>
            </a:r>
          </a:p>
        </p:txBody>
      </p:sp>
      <p:pic>
        <p:nvPicPr>
          <p:cNvPr id="5" name="Picture 4">
            <a:extLst>
              <a:ext uri="{FF2B5EF4-FFF2-40B4-BE49-F238E27FC236}">
                <a16:creationId xmlns:a16="http://schemas.microsoft.com/office/drawing/2014/main" id="{CFC1AE9B-9EE8-ACA5-7B18-622FC8542FBD}"/>
              </a:ext>
            </a:extLst>
          </p:cNvPr>
          <p:cNvPicPr>
            <a:picLocks noChangeAspect="1"/>
          </p:cNvPicPr>
          <p:nvPr/>
        </p:nvPicPr>
        <p:blipFill rotWithShape="1">
          <a:blip r:embed="rId2">
            <a:extLst>
              <a:ext uri="{28A0092B-C50C-407E-A947-70E740481C1C}">
                <a14:useLocalDpi xmlns:a14="http://schemas.microsoft.com/office/drawing/2010/main" val="0"/>
              </a:ext>
            </a:extLst>
          </a:blip>
          <a:srcRect r="8466"/>
          <a:stretch/>
        </p:blipFill>
        <p:spPr>
          <a:xfrm>
            <a:off x="6853517" y="2034989"/>
            <a:ext cx="4119282" cy="4500282"/>
          </a:xfrm>
          <a:prstGeom prst="rect">
            <a:avLst/>
          </a:prstGeom>
        </p:spPr>
      </p:pic>
    </p:spTree>
    <p:extLst>
      <p:ext uri="{BB962C8B-B14F-4D97-AF65-F5344CB8AC3E}">
        <p14:creationId xmlns:p14="http://schemas.microsoft.com/office/powerpoint/2010/main" val="82127131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30AC-0A4C-7658-3676-F0E6551C3094}"/>
              </a:ext>
            </a:extLst>
          </p:cNvPr>
          <p:cNvSpPr>
            <a:spLocks noGrp="1"/>
          </p:cNvSpPr>
          <p:nvPr>
            <p:ph type="title"/>
          </p:nvPr>
        </p:nvSpPr>
        <p:spPr/>
        <p:txBody>
          <a:bodyPr/>
          <a:lstStyle/>
          <a:p>
            <a:pPr algn="ctr"/>
            <a:r>
              <a:rPr lang="en-US" sz="2400" dirty="0">
                <a:solidFill>
                  <a:schemeClr val="tx1"/>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What do you love most about being an Architect?</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46DAABF-1B94-5E86-A3DF-058816E7FE6F}"/>
              </a:ext>
            </a:extLst>
          </p:cNvPr>
          <p:cNvSpPr>
            <a:spLocks noGrp="1"/>
          </p:cNvSpPr>
          <p:nvPr>
            <p:ph idx="1"/>
          </p:nvPr>
        </p:nvSpPr>
        <p:spPr>
          <a:xfrm>
            <a:off x="677334" y="2160589"/>
            <a:ext cx="6315137" cy="3880773"/>
          </a:xfrm>
        </p:spPr>
        <p:txBody>
          <a:bodyPr>
            <a:normAutofit/>
          </a:bodyPr>
          <a:lstStyle/>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My favorite part about being an architect is always learning something new! </a:t>
            </a:r>
          </a:p>
          <a:p>
            <a:endParaRPr lang="en-US" sz="2400" dirty="0">
              <a:solidFill>
                <a:schemeClr val="accent1">
                  <a:lumMod val="75000"/>
                </a:schemeClr>
              </a:solidFill>
              <a:latin typeface="Aptos" panose="020B00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Sometimes you may work on a hospital project and learn all the little details of being a doctor (how many drawers do they need in their desk?) or being a patient (which direction should the window face to get the most sunlight to the hospital bed?).</a:t>
            </a:r>
            <a:endParaRPr lang="en-US" sz="2400" dirty="0">
              <a:solidFill>
                <a:schemeClr val="accent1">
                  <a:lumMod val="75000"/>
                </a:schemeClr>
              </a:solidFill>
            </a:endParaRPr>
          </a:p>
        </p:txBody>
      </p:sp>
      <p:pic>
        <p:nvPicPr>
          <p:cNvPr id="24578" name="Picture 2" descr="89,000+ Doctor Patient Pictures">
            <a:extLst>
              <a:ext uri="{FF2B5EF4-FFF2-40B4-BE49-F238E27FC236}">
                <a16:creationId xmlns:a16="http://schemas.microsoft.com/office/drawing/2014/main" id="{092EB20C-8F50-D0DC-CA27-FAD06A563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471" y="2017994"/>
            <a:ext cx="4357450" cy="290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182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24578"/>
                                        </p:tgtEl>
                                        <p:attrNameLst>
                                          <p:attrName>style.visibility</p:attrName>
                                        </p:attrNameLst>
                                      </p:cBhvr>
                                      <p:to>
                                        <p:strVal val="visible"/>
                                      </p:to>
                                    </p:set>
                                    <p:animEffect transition="in" filter="circle(in)">
                                      <p:cBhvr>
                                        <p:cTn id="19"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CEBF-E453-FF88-213E-FCEB76F3CA37}"/>
              </a:ext>
            </a:extLst>
          </p:cNvPr>
          <p:cNvSpPr>
            <a:spLocks noGrp="1"/>
          </p:cNvSpPr>
          <p:nvPr>
            <p:ph type="title"/>
          </p:nvPr>
        </p:nvSpPr>
        <p:spPr/>
        <p:txBody>
          <a:bodyPr>
            <a:normAutofit/>
          </a:bodyPr>
          <a:lstStyle/>
          <a:p>
            <a:pPr algn="ctr"/>
            <a:r>
              <a:rPr lang="en-US" sz="2400" dirty="0">
                <a:solidFill>
                  <a:schemeClr val="tx1"/>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What do you love most about being an Architect?</a:t>
            </a:r>
            <a:endParaRPr lang="en-US" sz="2400" dirty="0"/>
          </a:p>
        </p:txBody>
      </p:sp>
      <p:sp>
        <p:nvSpPr>
          <p:cNvPr id="3" name="Content Placeholder 2">
            <a:extLst>
              <a:ext uri="{FF2B5EF4-FFF2-40B4-BE49-F238E27FC236}">
                <a16:creationId xmlns:a16="http://schemas.microsoft.com/office/drawing/2014/main" id="{3DDED4D6-54FE-7EE0-E46C-3ADAE21EC069}"/>
              </a:ext>
            </a:extLst>
          </p:cNvPr>
          <p:cNvSpPr>
            <a:spLocks noGrp="1"/>
          </p:cNvSpPr>
          <p:nvPr>
            <p:ph idx="1"/>
          </p:nvPr>
        </p:nvSpPr>
        <p:spPr>
          <a:xfrm>
            <a:off x="677334" y="2160589"/>
            <a:ext cx="4414619" cy="3880773"/>
          </a:xfrm>
        </p:spPr>
        <p:txBody>
          <a:bodyPr/>
          <a:lstStyle/>
          <a:p>
            <a:pPr marR="0">
              <a:spcBef>
                <a:spcPts val="0"/>
              </a:spcBef>
              <a:spcAft>
                <a:spcPts val="0"/>
              </a:spcAft>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Then the next project may be for a veterinary clinic, and you need to learn all about how large a room needs to be for a horse to fit!</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 </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25602" name="Picture 2" descr="4,300+ Horse Veterinarian Stock Photos, Pictures &amp; Royalty ...">
            <a:extLst>
              <a:ext uri="{FF2B5EF4-FFF2-40B4-BE49-F238E27FC236}">
                <a16:creationId xmlns:a16="http://schemas.microsoft.com/office/drawing/2014/main" id="{C96D11BE-3F89-F648-F3D4-1826458F0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366" y="1647264"/>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48785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0"/>
                                  </p:stCondLst>
                                  <p:childTnLst>
                                    <p:set>
                                      <p:cBhvr>
                                        <p:cTn id="18" dur="1" fill="hold">
                                          <p:stCondLst>
                                            <p:cond delay="0"/>
                                          </p:stCondLst>
                                        </p:cTn>
                                        <p:tgtEl>
                                          <p:spTgt spid="25602"/>
                                        </p:tgtEl>
                                        <p:attrNameLst>
                                          <p:attrName>style.visibility</p:attrName>
                                        </p:attrNameLst>
                                      </p:cBhvr>
                                      <p:to>
                                        <p:strVal val="visible"/>
                                      </p:to>
                                    </p:set>
                                    <p:animEffect transition="in" filter="circle(in)">
                                      <p:cBhvr>
                                        <p:cTn id="19"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C11A-3E3D-C4DD-945A-63FF073EFA49}"/>
              </a:ext>
            </a:extLst>
          </p:cNvPr>
          <p:cNvSpPr>
            <a:spLocks noGrp="1"/>
          </p:cNvSpPr>
          <p:nvPr>
            <p:ph type="title"/>
          </p:nvPr>
        </p:nvSpPr>
        <p:spPr/>
        <p:txBody>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In your opinion, what are an Architect's greatest challenges?</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D370EA2-3D2E-02DA-58BA-2CCDD431E77F}"/>
              </a:ext>
            </a:extLst>
          </p:cNvPr>
          <p:cNvSpPr>
            <a:spLocks noGrp="1"/>
          </p:cNvSpPr>
          <p:nvPr>
            <p:ph idx="1"/>
          </p:nvPr>
        </p:nvSpPr>
        <p:spPr>
          <a:xfrm>
            <a:off x="677334" y="2160589"/>
            <a:ext cx="3545042" cy="3880773"/>
          </a:xfrm>
        </p:spPr>
        <p:txBody>
          <a:bodyPr>
            <a:normAutofit/>
          </a:bodyPr>
          <a:lstStyle/>
          <a:p>
            <a:pP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An Architect’s greatest challenge is being the jack of all trades.</a:t>
            </a:r>
            <a:endParaRPr lang="en-US" sz="2400" dirty="0">
              <a:solidFill>
                <a:schemeClr val="accent1">
                  <a:lumMod val="75000"/>
                </a:schemeClr>
              </a:solidFill>
            </a:endParaRPr>
          </a:p>
        </p:txBody>
      </p:sp>
      <p:pic>
        <p:nvPicPr>
          <p:cNvPr id="26626" name="Picture 2" descr="Jack Of All Trades Images – Browse 928 Stock Photos, Vectors ...">
            <a:extLst>
              <a:ext uri="{FF2B5EF4-FFF2-40B4-BE49-F238E27FC236}">
                <a16:creationId xmlns:a16="http://schemas.microsoft.com/office/drawing/2014/main" id="{264E30A0-D0A5-ACF6-D3E6-E9407E46D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826" y="1777253"/>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7564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5" presetClass="entr" presetSubtype="0" fill="hold" nodeType="afterEffect">
                                  <p:stCondLst>
                                    <p:cond delay="1000"/>
                                  </p:stCondLst>
                                  <p:childTnLst>
                                    <p:set>
                                      <p:cBhvr>
                                        <p:cTn id="12" dur="1" fill="hold">
                                          <p:stCondLst>
                                            <p:cond delay="0"/>
                                          </p:stCondLst>
                                        </p:cTn>
                                        <p:tgtEl>
                                          <p:spTgt spid="26626"/>
                                        </p:tgtEl>
                                        <p:attrNameLst>
                                          <p:attrName>style.visibility</p:attrName>
                                        </p:attrNameLst>
                                      </p:cBhvr>
                                      <p:to>
                                        <p:strVal val="visible"/>
                                      </p:to>
                                    </p:set>
                                    <p:animEffect transition="in" filter="fade">
                                      <p:cBhvr>
                                        <p:cTn id="13" dur="2000"/>
                                        <p:tgtEl>
                                          <p:spTgt spid="26626"/>
                                        </p:tgtEl>
                                      </p:cBhvr>
                                    </p:animEffect>
                                    <p:anim calcmode="lin" valueType="num">
                                      <p:cBhvr>
                                        <p:cTn id="14" dur="2000" fill="hold"/>
                                        <p:tgtEl>
                                          <p:spTgt spid="26626"/>
                                        </p:tgtEl>
                                        <p:attrNameLst>
                                          <p:attrName>ppt_w</p:attrName>
                                        </p:attrNameLst>
                                      </p:cBhvr>
                                      <p:tavLst>
                                        <p:tav tm="0" fmla="#ppt_w*sin(2.5*pi*$)">
                                          <p:val>
                                            <p:fltVal val="0"/>
                                          </p:val>
                                        </p:tav>
                                        <p:tav tm="100000">
                                          <p:val>
                                            <p:fltVal val="1"/>
                                          </p:val>
                                        </p:tav>
                                      </p:tavLst>
                                    </p:anim>
                                    <p:anim calcmode="lin" valueType="num">
                                      <p:cBhvr>
                                        <p:cTn id="15" dur="2000" fill="hold"/>
                                        <p:tgtEl>
                                          <p:spTgt spid="26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2F93-08DC-A0AB-878D-38BE582A668A}"/>
              </a:ext>
            </a:extLst>
          </p:cNvPr>
          <p:cNvSpPr>
            <a:spLocks noGrp="1"/>
          </p:cNvSpPr>
          <p:nvPr>
            <p:ph type="title"/>
          </p:nvPr>
        </p:nvSpPr>
        <p:spPr/>
        <p:txBody>
          <a:bodyPr>
            <a:norm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In your opinion, what are an Architect's greatest challenges?</a:t>
            </a:r>
            <a:endParaRPr lang="en-US" sz="2400" dirty="0"/>
          </a:p>
        </p:txBody>
      </p:sp>
      <p:sp>
        <p:nvSpPr>
          <p:cNvPr id="3" name="Content Placeholder 2">
            <a:extLst>
              <a:ext uri="{FF2B5EF4-FFF2-40B4-BE49-F238E27FC236}">
                <a16:creationId xmlns:a16="http://schemas.microsoft.com/office/drawing/2014/main" id="{139829EC-6A74-17C6-B123-AAD96775AC5D}"/>
              </a:ext>
            </a:extLst>
          </p:cNvPr>
          <p:cNvSpPr>
            <a:spLocks noGrp="1"/>
          </p:cNvSpPr>
          <p:nvPr>
            <p:ph idx="1"/>
          </p:nvPr>
        </p:nvSpPr>
        <p:spPr>
          <a:xfrm>
            <a:off x="677334" y="2160589"/>
            <a:ext cx="4943537" cy="3880773"/>
          </a:xfrm>
        </p:spPr>
        <p:txBody>
          <a:bodyPr>
            <a:normAutofit lnSpcReduction="10000"/>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The umbrella of the architect spans very wide – from detailed engineering to people-skills – the architect needs to be proficient in as many areas as possible to be successful. </a:t>
            </a:r>
          </a:p>
          <a:p>
            <a:endParaRPr lang="en-US" sz="2400" dirty="0">
              <a:solidFill>
                <a:schemeClr val="accent1">
                  <a:lumMod val="75000"/>
                </a:schemeClr>
              </a:solidFill>
              <a:highlight>
                <a:srgbClr val="FFFFFF"/>
              </a:highlight>
              <a:latin typeface="Aptos" panose="020B00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So, this ends up being the most fun part as well as the most challenging!</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27650" name="Picture 2" descr="Umbrella cartoon parasol clip art isolated Vector Image">
            <a:extLst>
              <a:ext uri="{FF2B5EF4-FFF2-40B4-BE49-F238E27FC236}">
                <a16:creationId xmlns:a16="http://schemas.microsoft.com/office/drawing/2014/main" id="{508593F4-1BA5-036C-EF6D-3159444D97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74"/>
          <a:stretch/>
        </p:blipFill>
        <p:spPr bwMode="auto">
          <a:xfrm>
            <a:off x="5592386" y="1599453"/>
            <a:ext cx="3681616" cy="365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3252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31" presetClass="entr" presetSubtype="0" fill="hold" nodeType="afterEffect">
                                  <p:stCondLst>
                                    <p:cond delay="1000"/>
                                  </p:stCondLst>
                                  <p:childTnLst>
                                    <p:set>
                                      <p:cBhvr>
                                        <p:cTn id="18" dur="1" fill="hold">
                                          <p:stCondLst>
                                            <p:cond delay="0"/>
                                          </p:stCondLst>
                                        </p:cTn>
                                        <p:tgtEl>
                                          <p:spTgt spid="27650"/>
                                        </p:tgtEl>
                                        <p:attrNameLst>
                                          <p:attrName>style.visibility</p:attrName>
                                        </p:attrNameLst>
                                      </p:cBhvr>
                                      <p:to>
                                        <p:strVal val="visible"/>
                                      </p:to>
                                    </p:set>
                                    <p:anim calcmode="lin" valueType="num">
                                      <p:cBhvr>
                                        <p:cTn id="19" dur="1000" fill="hold"/>
                                        <p:tgtEl>
                                          <p:spTgt spid="27650"/>
                                        </p:tgtEl>
                                        <p:attrNameLst>
                                          <p:attrName>ppt_w</p:attrName>
                                        </p:attrNameLst>
                                      </p:cBhvr>
                                      <p:tavLst>
                                        <p:tav tm="0">
                                          <p:val>
                                            <p:fltVal val="0"/>
                                          </p:val>
                                        </p:tav>
                                        <p:tav tm="100000">
                                          <p:val>
                                            <p:strVal val="#ppt_w"/>
                                          </p:val>
                                        </p:tav>
                                      </p:tavLst>
                                    </p:anim>
                                    <p:anim calcmode="lin" valueType="num">
                                      <p:cBhvr>
                                        <p:cTn id="20" dur="1000" fill="hold"/>
                                        <p:tgtEl>
                                          <p:spTgt spid="27650"/>
                                        </p:tgtEl>
                                        <p:attrNameLst>
                                          <p:attrName>ppt_h</p:attrName>
                                        </p:attrNameLst>
                                      </p:cBhvr>
                                      <p:tavLst>
                                        <p:tav tm="0">
                                          <p:val>
                                            <p:fltVal val="0"/>
                                          </p:val>
                                        </p:tav>
                                        <p:tav tm="100000">
                                          <p:val>
                                            <p:strVal val="#ppt_h"/>
                                          </p:val>
                                        </p:tav>
                                      </p:tavLst>
                                    </p:anim>
                                    <p:anim calcmode="lin" valueType="num">
                                      <p:cBhvr>
                                        <p:cTn id="21" dur="1000" fill="hold"/>
                                        <p:tgtEl>
                                          <p:spTgt spid="27650"/>
                                        </p:tgtEl>
                                        <p:attrNameLst>
                                          <p:attrName>style.rotation</p:attrName>
                                        </p:attrNameLst>
                                      </p:cBhvr>
                                      <p:tavLst>
                                        <p:tav tm="0">
                                          <p:val>
                                            <p:fltVal val="90"/>
                                          </p:val>
                                        </p:tav>
                                        <p:tav tm="100000">
                                          <p:val>
                                            <p:fltVal val="0"/>
                                          </p:val>
                                        </p:tav>
                                      </p:tavLst>
                                    </p:anim>
                                    <p:animEffect transition="in" filter="fade">
                                      <p:cBhvr>
                                        <p:cTn id="22"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E15A-CA9E-24B7-97EE-4B35F4CF5047}"/>
              </a:ext>
            </a:extLst>
          </p:cNvPr>
          <p:cNvSpPr>
            <a:spLocks noGrp="1"/>
          </p:cNvSpPr>
          <p:nvPr>
            <p:ph type="title"/>
          </p:nvPr>
        </p:nvSpPr>
        <p:spPr/>
        <p:txBody>
          <a:bodyPr/>
          <a:lstStyle/>
          <a:p>
            <a:r>
              <a:rPr lang="en-US" dirty="0"/>
              <a:t>Special </a:t>
            </a:r>
            <a:r>
              <a:rPr lang="en-US" dirty="0">
                <a:latin typeface="Aptos" panose="020B0004020202020204" pitchFamily="34" charset="0"/>
              </a:rPr>
              <a:t>thanks</a:t>
            </a:r>
            <a:r>
              <a:rPr lang="en-US" dirty="0"/>
              <a:t> to Michelle McCullough….</a:t>
            </a:r>
          </a:p>
        </p:txBody>
      </p:sp>
      <p:sp>
        <p:nvSpPr>
          <p:cNvPr id="6" name="Content Placeholder 5">
            <a:extLst>
              <a:ext uri="{FF2B5EF4-FFF2-40B4-BE49-F238E27FC236}">
                <a16:creationId xmlns:a16="http://schemas.microsoft.com/office/drawing/2014/main" id="{258CA779-3794-168E-6C45-2A655ACD9103}"/>
              </a:ext>
            </a:extLst>
          </p:cNvPr>
          <p:cNvSpPr>
            <a:spLocks noGrp="1"/>
          </p:cNvSpPr>
          <p:nvPr>
            <p:ph idx="1"/>
          </p:nvPr>
        </p:nvSpPr>
        <p:spPr>
          <a:xfrm>
            <a:off x="1053851" y="5360990"/>
            <a:ext cx="8596668" cy="645364"/>
          </a:xfrm>
        </p:spPr>
        <p:txBody>
          <a:bodyPr>
            <a:normAutofit/>
          </a:bodyPr>
          <a:lstStyle/>
          <a:p>
            <a:pPr marL="0" indent="0" algn="ctr">
              <a:buNone/>
            </a:pPr>
            <a:r>
              <a:rPr lang="en-US" sz="3600" dirty="0">
                <a:latin typeface="Aptos" panose="020B0004020202020204" pitchFamily="34" charset="0"/>
              </a:rPr>
              <a:t>The Pershing Mural Architect!!</a:t>
            </a:r>
          </a:p>
        </p:txBody>
      </p:sp>
      <p:pic>
        <p:nvPicPr>
          <p:cNvPr id="9" name="Picture 8">
            <a:extLst>
              <a:ext uri="{FF2B5EF4-FFF2-40B4-BE49-F238E27FC236}">
                <a16:creationId xmlns:a16="http://schemas.microsoft.com/office/drawing/2014/main" id="{A4CCDFFF-6E85-3A9F-E5A6-155EDE8AA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85" y="1270000"/>
            <a:ext cx="6633882" cy="3827240"/>
          </a:xfrm>
          <a:prstGeom prst="rect">
            <a:avLst/>
          </a:prstGeom>
        </p:spPr>
      </p:pic>
    </p:spTree>
    <p:extLst>
      <p:ext uri="{BB962C8B-B14F-4D97-AF65-F5344CB8AC3E}">
        <p14:creationId xmlns:p14="http://schemas.microsoft.com/office/powerpoint/2010/main" val="325918451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DF6E-54AE-5963-7C01-7D4B2D6E9C14}"/>
              </a:ext>
            </a:extLst>
          </p:cNvPr>
          <p:cNvSpPr>
            <a:spLocks noGrp="1"/>
          </p:cNvSpPr>
          <p:nvPr>
            <p:ph type="title"/>
          </p:nvPr>
        </p:nvSpPr>
        <p:spPr/>
        <p:txBody>
          <a:bodyPr>
            <a:normAutofit fontScale="90000"/>
          </a:bodyPr>
          <a:lstStyle/>
          <a:p>
            <a:pPr algn="ctr"/>
            <a:r>
              <a:rPr lang="en-US" sz="27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Is Architecture more than designing buildings? If so, in what way?</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BCBE539-53D3-DA3E-9B51-ED91A13BF854}"/>
              </a:ext>
            </a:extLst>
          </p:cNvPr>
          <p:cNvSpPr>
            <a:spLocks noGrp="1"/>
          </p:cNvSpPr>
          <p:nvPr>
            <p:ph idx="1"/>
          </p:nvPr>
        </p:nvSpPr>
        <p:spPr>
          <a:xfrm>
            <a:off x="677334" y="1930400"/>
            <a:ext cx="8596668" cy="4470399"/>
          </a:xfrm>
        </p:spPr>
        <p:txBody>
          <a:bodyPr>
            <a:normAutofit/>
          </a:bodyPr>
          <a:lstStyle/>
          <a:p>
            <a:pPr algn="ct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Architecture is designing Environments. </a:t>
            </a:r>
          </a:p>
          <a:p>
            <a:pPr marL="0" indent="0" algn="ctr">
              <a:buNone/>
            </a:pPr>
            <a:endParaRPr lang="en-US" sz="2400" dirty="0">
              <a:solidFill>
                <a:schemeClr val="accent1">
                  <a:lumMod val="75000"/>
                </a:schemeClr>
              </a:solidFill>
              <a:latin typeface="Aptos" panose="020B0004020202020204" pitchFamily="34" charset="0"/>
              <a:ea typeface="Calibri" panose="020F0502020204030204" pitchFamily="34" charset="0"/>
              <a:cs typeface="Arial" panose="020B0604020202020204" pitchFamily="34" charset="0"/>
            </a:endParaRPr>
          </a:p>
          <a:p>
            <a:pPr marL="0" indent="0" algn="ctr">
              <a:buNone/>
            </a:pPr>
            <a:endPar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endParaRPr>
          </a:p>
          <a:p>
            <a:pPr marL="0" indent="0" algn="ctr">
              <a:buNone/>
            </a:pPr>
            <a:endParaRPr lang="en-US" sz="2400" dirty="0">
              <a:solidFill>
                <a:schemeClr val="accent1">
                  <a:lumMod val="75000"/>
                </a:schemeClr>
              </a:solidFill>
            </a:endParaRPr>
          </a:p>
        </p:txBody>
      </p:sp>
      <p:sp>
        <p:nvSpPr>
          <p:cNvPr id="5" name="TextBox 4">
            <a:extLst>
              <a:ext uri="{FF2B5EF4-FFF2-40B4-BE49-F238E27FC236}">
                <a16:creationId xmlns:a16="http://schemas.microsoft.com/office/drawing/2014/main" id="{0082D5A5-99CD-5E74-5B51-1782CCA45866}"/>
              </a:ext>
            </a:extLst>
          </p:cNvPr>
          <p:cNvSpPr txBox="1"/>
          <p:nvPr/>
        </p:nvSpPr>
        <p:spPr>
          <a:xfrm>
            <a:off x="930102" y="4979913"/>
            <a:ext cx="8343900" cy="1200329"/>
          </a:xfrm>
          <a:prstGeom prst="rect">
            <a:avLst/>
          </a:prstGeom>
          <a:noFill/>
        </p:spPr>
        <p:txBody>
          <a:bodyPr wrap="square">
            <a:spAutoFit/>
          </a:bodyPr>
          <a:lstStyle/>
          <a:p>
            <a:pPr marL="342900" indent="-342900" algn="ct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By that I mean, an architect not only designs the “shell”/the physical building, but the spaces within – their size and relationship to each other, the style/feeling of the building. </a:t>
            </a:r>
            <a:endParaRPr lang="en-US" sz="2400" dirty="0">
              <a:solidFill>
                <a:schemeClr val="accent1">
                  <a:lumMod val="75000"/>
                </a:schemeClr>
              </a:solidFill>
            </a:endParaRPr>
          </a:p>
        </p:txBody>
      </p:sp>
      <p:pic>
        <p:nvPicPr>
          <p:cNvPr id="1026" name="Picture 2" descr="Cartoon Building Images - Free Download on Freepik">
            <a:extLst>
              <a:ext uri="{FF2B5EF4-FFF2-40B4-BE49-F238E27FC236}">
                <a16:creationId xmlns:a16="http://schemas.microsoft.com/office/drawing/2014/main" id="{04D58F5A-2818-F8C1-9970-E6CD385E7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495" y="2639288"/>
            <a:ext cx="3011113" cy="226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72527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B44A-EAFF-ED05-D7F3-5CD232627E4C}"/>
              </a:ext>
            </a:extLst>
          </p:cNvPr>
          <p:cNvSpPr>
            <a:spLocks noGrp="1"/>
          </p:cNvSpPr>
          <p:nvPr>
            <p:ph type="title"/>
          </p:nvPr>
        </p:nvSpPr>
        <p:spPr/>
        <p:txBody>
          <a:bodyPr>
            <a:norm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Is Architecture more than designing buildings? If so, in what way?</a:t>
            </a:r>
            <a:endParaRPr lang="en-US" sz="2400" dirty="0"/>
          </a:p>
        </p:txBody>
      </p:sp>
      <p:sp>
        <p:nvSpPr>
          <p:cNvPr id="3" name="Content Placeholder 2">
            <a:extLst>
              <a:ext uri="{FF2B5EF4-FFF2-40B4-BE49-F238E27FC236}">
                <a16:creationId xmlns:a16="http://schemas.microsoft.com/office/drawing/2014/main" id="{E7775534-7437-9D57-30A7-E127DBEAE7C7}"/>
              </a:ext>
            </a:extLst>
          </p:cNvPr>
          <p:cNvSpPr>
            <a:spLocks noGrp="1"/>
          </p:cNvSpPr>
          <p:nvPr>
            <p:ph idx="1"/>
          </p:nvPr>
        </p:nvSpPr>
        <p:spPr>
          <a:xfrm>
            <a:off x="677334" y="2160589"/>
            <a:ext cx="2917513" cy="3886200"/>
          </a:xfrm>
        </p:spPr>
        <p:txBody>
          <a:bodyPr>
            <a:normAutofit/>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Architecture encompasses working with clients, understanding their needs, and interpreting that into a physical space. </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pPr algn="ctr"/>
            <a:endParaRPr lang="en-US" dirty="0"/>
          </a:p>
        </p:txBody>
      </p:sp>
      <p:pic>
        <p:nvPicPr>
          <p:cNvPr id="2050" name="Picture 2" descr="5,400+ Architect Working With Client Stock Photos, Pictures ...">
            <a:extLst>
              <a:ext uri="{FF2B5EF4-FFF2-40B4-BE49-F238E27FC236}">
                <a16:creationId xmlns:a16="http://schemas.microsoft.com/office/drawing/2014/main" id="{05F73860-B5ED-013F-5BB2-F34220823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02" y="1853453"/>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4477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92E2C-FCEB-81E5-AB4B-65B363128CCA}"/>
              </a:ext>
            </a:extLst>
          </p:cNvPr>
          <p:cNvSpPr>
            <a:spLocks noGrp="1"/>
          </p:cNvSpPr>
          <p:nvPr>
            <p:ph type="title"/>
          </p:nvPr>
        </p:nvSpPr>
        <p:spPr/>
        <p:txBody>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Who is your favorite Architect?  Why?</a:t>
            </a:r>
            <a:br>
              <a:rPr lang="en-US" sz="1800" dirty="0">
                <a:effectLst/>
                <a:highlight>
                  <a:srgbClr val="FFFFFF"/>
                </a:highlight>
                <a:latin typeface="Times New Roman" panose="02020603050405020304" pitchFamily="18" charset="0"/>
                <a:ea typeface="Times New Roman" panose="02020603050405020304" pitchFamily="18" charset="0"/>
              </a:rPr>
            </a:br>
            <a:endParaRPr lang="en-US" dirty="0"/>
          </a:p>
        </p:txBody>
      </p:sp>
      <p:sp>
        <p:nvSpPr>
          <p:cNvPr id="5" name="Content Placeholder 4">
            <a:extLst>
              <a:ext uri="{FF2B5EF4-FFF2-40B4-BE49-F238E27FC236}">
                <a16:creationId xmlns:a16="http://schemas.microsoft.com/office/drawing/2014/main" id="{DAD52A01-AFC8-4336-C7D0-E810D49808D7}"/>
              </a:ext>
            </a:extLst>
          </p:cNvPr>
          <p:cNvSpPr>
            <a:spLocks noGrp="1"/>
          </p:cNvSpPr>
          <p:nvPr>
            <p:ph idx="1"/>
          </p:nvPr>
        </p:nvSpPr>
        <p:spPr>
          <a:xfrm>
            <a:off x="677334" y="2160589"/>
            <a:ext cx="8596668" cy="1320800"/>
          </a:xfrm>
        </p:spPr>
        <p:txBody>
          <a:bodyPr>
            <a:normAutofit fontScale="25000" lnSpcReduction="20000"/>
          </a:bodyPr>
          <a:lstStyle/>
          <a:p>
            <a:pPr>
              <a:buFont typeface="Wingdings" panose="05000000000000000000" pitchFamily="2" charset="2"/>
              <a:buChar char="Ø"/>
            </a:pPr>
            <a:r>
              <a:rPr lang="en-US" sz="96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My favorite architecture firm is </a:t>
            </a:r>
            <a:r>
              <a:rPr lang="en-US" sz="9600" b="1"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MASS Design Group.</a:t>
            </a:r>
            <a:r>
              <a:rPr lang="en-US" sz="96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 </a:t>
            </a:r>
          </a:p>
          <a:p>
            <a:pPr>
              <a:buFont typeface="Wingdings" panose="05000000000000000000" pitchFamily="2" charset="2"/>
              <a:buChar char="Ø"/>
            </a:pPr>
            <a:r>
              <a:rPr lang="en-US" sz="96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They are most well known for their hospital designs in Rwanda. </a:t>
            </a:r>
            <a:endParaRPr lang="en-US" sz="9600" dirty="0">
              <a:solidFill>
                <a:schemeClr val="accent1">
                  <a:lumMod val="75000"/>
                </a:schemeClr>
              </a:solidFill>
            </a:endParaRPr>
          </a:p>
          <a:p>
            <a:pPr marL="0" indent="0">
              <a:buNone/>
            </a:pPr>
            <a:r>
              <a:rPr lang="en-US" sz="2400" b="1"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 </a:t>
            </a:r>
          </a:p>
          <a:p>
            <a:pPr algn="ctr"/>
            <a:endParaRPr lang="en-US" sz="2400" b="1" dirty="0">
              <a:solidFill>
                <a:schemeClr val="accent1">
                  <a:lumMod val="75000"/>
                </a:schemeClr>
              </a:solidFill>
            </a:endParaRPr>
          </a:p>
        </p:txBody>
      </p:sp>
      <p:pic>
        <p:nvPicPr>
          <p:cNvPr id="3076" name="Picture 4" descr="Photo of the Butaro District Hospital,  Photo by Iwan Baan, Front Entrance with Community Members">
            <a:extLst>
              <a:ext uri="{FF2B5EF4-FFF2-40B4-BE49-F238E27FC236}">
                <a16:creationId xmlns:a16="http://schemas.microsoft.com/office/drawing/2014/main" id="{A0F3BCEF-0A82-3C73-8756-54F1905D8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53" y="3330387"/>
            <a:ext cx="6038545" cy="301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9327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6" presetClass="entr" presetSubtype="16" fill="hold" nodeType="after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circle(in)">
                                      <p:cBhvr>
                                        <p:cTn id="25"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AB5EE6-A281-3BD9-735E-EBB7391A29D8}"/>
              </a:ext>
            </a:extLst>
          </p:cNvPr>
          <p:cNvSpPr>
            <a:spLocks noGrp="1"/>
          </p:cNvSpPr>
          <p:nvPr>
            <p:ph type="title"/>
          </p:nvPr>
        </p:nvSpPr>
        <p:spPr/>
        <p:txBody>
          <a:bodyPr>
            <a:norm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Who is your favorite Architect?  Why?</a:t>
            </a:r>
            <a:endParaRPr lang="en-US" sz="2400" dirty="0"/>
          </a:p>
        </p:txBody>
      </p:sp>
      <p:sp>
        <p:nvSpPr>
          <p:cNvPr id="5" name="Content Placeholder 4">
            <a:extLst>
              <a:ext uri="{FF2B5EF4-FFF2-40B4-BE49-F238E27FC236}">
                <a16:creationId xmlns:a16="http://schemas.microsoft.com/office/drawing/2014/main" id="{1A984E7B-2513-2C54-CEF4-07BBB6B49368}"/>
              </a:ext>
            </a:extLst>
          </p:cNvPr>
          <p:cNvSpPr>
            <a:spLocks noGrp="1"/>
          </p:cNvSpPr>
          <p:nvPr>
            <p:ph idx="1"/>
          </p:nvPr>
        </p:nvSpPr>
        <p:spPr>
          <a:xfrm>
            <a:off x="677334" y="1837860"/>
            <a:ext cx="8596668" cy="851552"/>
          </a:xfrm>
        </p:spPr>
        <p:txBody>
          <a:bodyPr>
            <a:normAutofit/>
          </a:bodyPr>
          <a:lstStyle/>
          <a:p>
            <a:pPr algn="ctr">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Their focus is on how architecture can make a positive impact beyond just the building.</a:t>
            </a:r>
            <a:endParaRPr lang="en-US" sz="2400" dirty="0">
              <a:solidFill>
                <a:schemeClr val="accent1">
                  <a:lumMod val="75000"/>
                </a:schemeClr>
              </a:solidFill>
            </a:endParaRPr>
          </a:p>
        </p:txBody>
      </p:sp>
      <p:pic>
        <p:nvPicPr>
          <p:cNvPr id="4098" name="Picture 2" descr="Photo of gardener Jean Baptiste from Nziza Cyane documentary">
            <a:extLst>
              <a:ext uri="{FF2B5EF4-FFF2-40B4-BE49-F238E27FC236}">
                <a16:creationId xmlns:a16="http://schemas.microsoft.com/office/drawing/2014/main" id="{F2C2B7FF-9107-1AF6-055D-ACEC94860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882" y="2926974"/>
            <a:ext cx="6912909" cy="345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19931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4098"/>
                                        </p:tgtEl>
                                        <p:attrNameLst>
                                          <p:attrName>style.visibility</p:attrName>
                                        </p:attrNameLst>
                                      </p:cBhvr>
                                      <p:to>
                                        <p:strVal val="visible"/>
                                      </p:to>
                                    </p:set>
                                    <p:animEffect transition="in" filter="circle(in)">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D0BC9E-FFF9-C126-8FCF-7C86A64FD73C}"/>
              </a:ext>
            </a:extLst>
          </p:cNvPr>
          <p:cNvSpPr>
            <a:spLocks noGrp="1"/>
          </p:cNvSpPr>
          <p:nvPr>
            <p:ph type="title"/>
          </p:nvPr>
        </p:nvSpPr>
        <p:spPr/>
        <p:txBody>
          <a:bodyPr>
            <a:norm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Who is your favorite Architect?  Why?</a:t>
            </a:r>
            <a:endParaRPr lang="en-US" sz="2400" dirty="0"/>
          </a:p>
        </p:txBody>
      </p:sp>
      <p:pic>
        <p:nvPicPr>
          <p:cNvPr id="5122" name="Picture 2">
            <a:extLst>
              <a:ext uri="{FF2B5EF4-FFF2-40B4-BE49-F238E27FC236}">
                <a16:creationId xmlns:a16="http://schemas.microsoft.com/office/drawing/2014/main" id="{85AA6413-3A57-4320-0975-BBA092C6EB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129" y="1802000"/>
            <a:ext cx="5822155" cy="3881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139999-D82E-D574-9159-7D39C72042F7}"/>
              </a:ext>
            </a:extLst>
          </p:cNvPr>
          <p:cNvSpPr txBox="1"/>
          <p:nvPr/>
        </p:nvSpPr>
        <p:spPr>
          <a:xfrm>
            <a:off x="6866965" y="2132293"/>
            <a:ext cx="2635623" cy="3046988"/>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rPr>
              <a:t>For their hospital project they used local materials, techniques, and labor to design a space that heals. </a:t>
            </a:r>
            <a:endParaRPr lang="en-US" sz="2400" dirty="0">
              <a:solidFill>
                <a:schemeClr val="accent1">
                  <a:lumMod val="75000"/>
                </a:schemeClr>
              </a:solidFill>
            </a:endParaRPr>
          </a:p>
        </p:txBody>
      </p:sp>
    </p:spTree>
    <p:extLst>
      <p:ext uri="{BB962C8B-B14F-4D97-AF65-F5344CB8AC3E}">
        <p14:creationId xmlns:p14="http://schemas.microsoft.com/office/powerpoint/2010/main" val="255143106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5122"/>
                                        </p:tgtEl>
                                        <p:attrNameLst>
                                          <p:attrName>style.visibility</p:attrName>
                                        </p:attrNameLst>
                                      </p:cBhvr>
                                      <p:to>
                                        <p:strVal val="visible"/>
                                      </p:to>
                                    </p:set>
                                    <p:animEffect transition="in" filter="circle(in)">
                                      <p:cBhvr>
                                        <p:cTn id="1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0C6E9-3511-BE75-5ED5-BF300D1FD2B8}"/>
              </a:ext>
            </a:extLst>
          </p:cNvPr>
          <p:cNvSpPr>
            <a:spLocks noGrp="1"/>
          </p:cNvSpPr>
          <p:nvPr>
            <p:ph type="title"/>
          </p:nvPr>
        </p:nvSpPr>
        <p:spPr/>
        <p:txBody>
          <a:bodyPr>
            <a:normAutofit/>
          </a:bodyPr>
          <a:lstStyle/>
          <a:p>
            <a:pPr algn="ctr"/>
            <a:r>
              <a:rPr lang="en-US" sz="2400" dirty="0">
                <a:solidFill>
                  <a:srgbClr val="000000"/>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Q:  Who is your favorite Architect?  Why?</a:t>
            </a:r>
            <a:endParaRPr lang="en-US" sz="2400" dirty="0"/>
          </a:p>
        </p:txBody>
      </p:sp>
      <p:sp>
        <p:nvSpPr>
          <p:cNvPr id="5" name="Content Placeholder 4">
            <a:extLst>
              <a:ext uri="{FF2B5EF4-FFF2-40B4-BE49-F238E27FC236}">
                <a16:creationId xmlns:a16="http://schemas.microsoft.com/office/drawing/2014/main" id="{AA26A38E-60A8-2B0B-DA6A-5AD343D48B43}"/>
              </a:ext>
            </a:extLst>
          </p:cNvPr>
          <p:cNvSpPr>
            <a:spLocks noGrp="1"/>
          </p:cNvSpPr>
          <p:nvPr>
            <p:ph idx="1"/>
          </p:nvPr>
        </p:nvSpPr>
        <p:spPr>
          <a:xfrm>
            <a:off x="677334" y="2160589"/>
            <a:ext cx="4145678" cy="3880773"/>
          </a:xfrm>
        </p:spPr>
        <p:txBody>
          <a:bodyPr>
            <a:normAutofit/>
          </a:bodyPr>
          <a:lstStyle/>
          <a:p>
            <a:pPr>
              <a:buFont typeface="Wingdings" panose="05000000000000000000" pitchFamily="2" charset="2"/>
              <a:buChar char="Ø"/>
            </a:pPr>
            <a:r>
              <a:rPr lang="en-US" sz="2400" dirty="0">
                <a:solidFill>
                  <a:schemeClr val="accent1">
                    <a:lumMod val="75000"/>
                  </a:schemeClr>
                </a:solidFill>
                <a:effectLst/>
                <a:highlight>
                  <a:srgbClr val="FFFFFF"/>
                </a:highlight>
                <a:latin typeface="Aptos" panose="020B0004020202020204" pitchFamily="34" charset="0"/>
                <a:ea typeface="Times New Roman" panose="02020603050405020304" pitchFamily="18" charset="0"/>
                <a:cs typeface="Arial" panose="020B0604020202020204" pitchFamily="34" charset="0"/>
              </a:rPr>
              <a:t>For example, instead of designing a hospital where the patient’s beds are facing the room (and other sick people), they chose to face the beds outward towards the windows – this helps patients focus on nature and healing rather than focusing on the sick.</a:t>
            </a:r>
            <a:endParaRPr lang="en-US" sz="2400" dirty="0">
              <a:solidFill>
                <a:schemeClr val="accent1">
                  <a:lumMod val="75000"/>
                </a:schemeClr>
              </a:solidFill>
              <a:effectLst/>
              <a:highlight>
                <a:srgbClr val="FFFFFF"/>
              </a:highlight>
              <a:latin typeface="Times New Roman" panose="02020603050405020304" pitchFamily="18" charset="0"/>
              <a:ea typeface="Times New Roman" panose="02020603050405020304" pitchFamily="18" charset="0"/>
            </a:endParaRPr>
          </a:p>
          <a:p>
            <a:endParaRPr lang="en-US" dirty="0"/>
          </a:p>
        </p:txBody>
      </p:sp>
      <p:pic>
        <p:nvPicPr>
          <p:cNvPr id="6146" name="Picture 2">
            <a:extLst>
              <a:ext uri="{FF2B5EF4-FFF2-40B4-BE49-F238E27FC236}">
                <a16:creationId xmlns:a16="http://schemas.microsoft.com/office/drawing/2014/main" id="{0AEB4328-CA36-F1E8-C504-1A216BF75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457" y="2160589"/>
            <a:ext cx="4947243" cy="329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86633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6146"/>
                                        </p:tgtEl>
                                        <p:attrNameLst>
                                          <p:attrName>style.visibility</p:attrName>
                                        </p:attrNameLst>
                                      </p:cBhvr>
                                      <p:to>
                                        <p:strVal val="visible"/>
                                      </p:to>
                                    </p:set>
                                    <p:animEffect transition="in" filter="circle(in)">
                                      <p:cBhvr>
                                        <p:cTn id="13"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405</TotalTime>
  <Words>1795</Words>
  <Application>Microsoft Office PowerPoint</Application>
  <PresentationFormat>Widescreen</PresentationFormat>
  <Paragraphs>124</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Times New Roman</vt:lpstr>
      <vt:lpstr>Trebuchet MS</vt:lpstr>
      <vt:lpstr>Wingdings</vt:lpstr>
      <vt:lpstr>Wingdings 3</vt:lpstr>
      <vt:lpstr>Facet</vt:lpstr>
      <vt:lpstr>Meet the Architect!</vt:lpstr>
      <vt:lpstr>Meet Michelle McCullough, the Project Architect for the Pershing Mural’s Installation: </vt:lpstr>
      <vt:lpstr>Michelle sat down for an interview focusing on her profession as an architect and her commission with the Pershing Mural Project.   </vt:lpstr>
      <vt:lpstr>Q:  Is Architecture more than designing buildings? If so, in what way? </vt:lpstr>
      <vt:lpstr>Q:  Is Architecture more than designing buildings? If so, in what way?</vt:lpstr>
      <vt:lpstr>Q:  Who is your favorite Architect?  Why? </vt:lpstr>
      <vt:lpstr>Q:  Who is your favorite Architect?  Why?</vt:lpstr>
      <vt:lpstr>Q:  Who is your favorite Architect?  Why?</vt:lpstr>
      <vt:lpstr>Q:  Who is your favorite Architect?  Why?</vt:lpstr>
      <vt:lpstr>Q:  Tell me, Michelle, what are the most important skills an Architect should possess (e.g. communication, creativity, organization, technical skills, vision, etc.)? </vt:lpstr>
      <vt:lpstr>Q:  What are the most important skills an Architect should possess (e.g. communication, creativity, organization, technical skills, vision, etc.)?</vt:lpstr>
      <vt:lpstr>Q:  What are the most important skills an Architect should possess (e.g. communication, creativity, organization, technical skills, vision, etc.)?</vt:lpstr>
      <vt:lpstr>  Q:  What is the greatest challenge Architects face today? </vt:lpstr>
      <vt:lpstr>Q:  What is the greatest challenge Architects face today? </vt:lpstr>
      <vt:lpstr>  Q:  What has been your greatest challenge as an Architect? </vt:lpstr>
      <vt:lpstr>Q:  What has been your greatest challenge in regard to the Pershing Mural as the Project's Architect? </vt:lpstr>
      <vt:lpstr>Q:  How are you working through difficulties encountered because of your role as the Pershing Mural's architect? </vt:lpstr>
      <vt:lpstr>Q:  Have you worked on any projects like this before? </vt:lpstr>
      <vt:lpstr>Q:  Can you briefly explain your design process involved in reinstalling the Pershing Mural within historic Wyuka Park? </vt:lpstr>
      <vt:lpstr>Q:  Can you briefly explain your design process involved in reinstalling the Pershing Mural within historic Wyuka Park?  </vt:lpstr>
      <vt:lpstr>Q:  How are the following elements a part of an Architect's work?  Let’s start with Science:</vt:lpstr>
      <vt:lpstr>Q:  How are the following elements a part of an Architect's work?  What about Technology?</vt:lpstr>
      <vt:lpstr>Q:  How are the following elements a part of an Architect's work?  What about Engineering?</vt:lpstr>
      <vt:lpstr>Q:  How are the following elements a part of an Architect's work?  What about Art?</vt:lpstr>
      <vt:lpstr>Q:  How are the following elements a part of an Architect's work?  What about Mathematics?</vt:lpstr>
      <vt:lpstr>Q:  I'm wondering if your thoughts related to the question, "Is Architecture a Science or an Art?” </vt:lpstr>
      <vt:lpstr>Q:  How many years does it usually take to get your degree in Architecture?</vt:lpstr>
      <vt:lpstr>Q:  How do you charge for your work? </vt:lpstr>
      <vt:lpstr>Q:  How do you charge for your work?</vt:lpstr>
      <vt:lpstr>Q:  What do you love most about being an Architect? </vt:lpstr>
      <vt:lpstr>Q:  What do you love most about being an Architect?</vt:lpstr>
      <vt:lpstr>Q:  In your opinion, what are an Architect's greatest challenges? </vt:lpstr>
      <vt:lpstr>Q:  In your opinion, what are an Architect's greatest challenges?</vt:lpstr>
      <vt:lpstr>Special thanks to Michelle McCullough….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Architect!</dc:title>
  <dc:creator>Anne Woita</dc:creator>
  <cp:lastModifiedBy>Anne Woita</cp:lastModifiedBy>
  <cp:revision>7</cp:revision>
  <dcterms:created xsi:type="dcterms:W3CDTF">2024-05-13T18:39:28Z</dcterms:created>
  <dcterms:modified xsi:type="dcterms:W3CDTF">2024-07-12T16:10:34Z</dcterms:modified>
</cp:coreProperties>
</file>