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2" r:id="rId13"/>
    <p:sldId id="267" r:id="rId14"/>
    <p:sldId id="268" r:id="rId15"/>
    <p:sldId id="269" r:id="rId16"/>
    <p:sldId id="270" r:id="rId17"/>
    <p:sldId id="271" r:id="rId18"/>
    <p:sldId id="273" r:id="rId19"/>
    <p:sldId id="274" r:id="rId20"/>
    <p:sldId id="276" r:id="rId21"/>
    <p:sldId id="275" r:id="rId22"/>
    <p:sldId id="277" r:id="rId23"/>
    <p:sldId id="278" r:id="rId24"/>
    <p:sldId id="279" r:id="rId25"/>
    <p:sldId id="281" r:id="rId26"/>
    <p:sldId id="282" r:id="rId27"/>
    <p:sldId id="280" r:id="rId28"/>
    <p:sldId id="283" r:id="rId29"/>
    <p:sldId id="285" r:id="rId30"/>
    <p:sldId id="28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C402B7-B1D4-4496-9410-87666B0C102C}" type="datetimeFigureOut">
              <a:rPr lang="en-US" smtClean="0"/>
              <a:t>7/30/2024</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75E7A157-1BA2-4217-BC25-BE108F49E3BD}"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9243922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C402B7-B1D4-4496-9410-87666B0C102C}"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7A157-1BA2-4217-BC25-BE108F49E3BD}"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3352659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C402B7-B1D4-4496-9410-87666B0C102C}"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7A157-1BA2-4217-BC25-BE108F49E3BD}"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0463526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C402B7-B1D4-4496-9410-87666B0C102C}"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7A157-1BA2-4217-BC25-BE108F49E3BD}"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8816063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402B7-B1D4-4496-9410-87666B0C102C}"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7A157-1BA2-4217-BC25-BE108F49E3BD}"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9656389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C402B7-B1D4-4496-9410-87666B0C102C}" type="datetimeFigureOut">
              <a:rPr lang="en-US" smtClean="0"/>
              <a:t>7/30/2024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7A157-1BA2-4217-BC25-BE108F49E3BD}"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5024815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C402B7-B1D4-4496-9410-87666B0C102C}" type="datetimeFigureOut">
              <a:rPr lang="en-US" smtClean="0"/>
              <a:t>7/30/2024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E7A157-1BA2-4217-BC25-BE108F49E3BD}"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0977321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C402B7-B1D4-4496-9410-87666B0C102C}" type="datetimeFigureOut">
              <a:rPr lang="en-US" smtClean="0"/>
              <a:t>7/30/2024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E7A157-1BA2-4217-BC25-BE108F49E3BD}"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4323385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C402B7-B1D4-4496-9410-87666B0C102C}" type="datetimeFigureOut">
              <a:rPr lang="en-US" smtClean="0"/>
              <a:t>7/30/2024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E7A157-1BA2-4217-BC25-BE108F49E3BD}" type="slidenum">
              <a:rPr lang="en-US" smtClean="0"/>
              <a:t>‹#›</a:t>
            </a:fld>
            <a:endParaRPr lang="en-US"/>
          </a:p>
        </p:txBody>
      </p:sp>
    </p:spTree>
    <p:extLst>
      <p:ext uri="{BB962C8B-B14F-4D97-AF65-F5344CB8AC3E}">
        <p14:creationId xmlns:p14="http://schemas.microsoft.com/office/powerpoint/2010/main" val="420795595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C402B7-B1D4-4496-9410-87666B0C102C}" type="datetimeFigureOut">
              <a:rPr lang="en-US" smtClean="0"/>
              <a:t>7/30/2024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7A157-1BA2-4217-BC25-BE108F49E3BD}"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7994085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D9C402B7-B1D4-4496-9410-87666B0C102C}" type="datetimeFigureOut">
              <a:rPr lang="en-US" smtClean="0"/>
              <a:t>7/30/2024</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75E7A157-1BA2-4217-BC25-BE108F49E3BD}"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9776924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9C402B7-B1D4-4496-9410-87666B0C102C}" type="datetimeFigureOut">
              <a:rPr lang="en-US" smtClean="0"/>
              <a:t>7/30/2024</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75E7A157-1BA2-4217-BC25-BE108F49E3BD}"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5260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09CAA-662A-B9EE-0D42-B8A042DBC427}"/>
              </a:ext>
            </a:extLst>
          </p:cNvPr>
          <p:cNvSpPr>
            <a:spLocks noGrp="1"/>
          </p:cNvSpPr>
          <p:nvPr>
            <p:ph type="ctrTitle"/>
          </p:nvPr>
        </p:nvSpPr>
        <p:spPr/>
        <p:txBody>
          <a:bodyPr/>
          <a:lstStyle/>
          <a:p>
            <a:pPr algn="ctr"/>
            <a:r>
              <a:rPr lang="en-US" dirty="0"/>
              <a:t>General </a:t>
            </a:r>
            <a:br>
              <a:rPr lang="en-US" dirty="0"/>
            </a:br>
            <a:r>
              <a:rPr lang="en-US" dirty="0"/>
              <a:t>John J. Pershing</a:t>
            </a:r>
          </a:p>
        </p:txBody>
      </p:sp>
      <p:sp>
        <p:nvSpPr>
          <p:cNvPr id="3" name="Subtitle 2">
            <a:extLst>
              <a:ext uri="{FF2B5EF4-FFF2-40B4-BE49-F238E27FC236}">
                <a16:creationId xmlns:a16="http://schemas.microsoft.com/office/drawing/2014/main" id="{EF6A2FEB-D78C-0B94-C59E-8BB11ED515C7}"/>
              </a:ext>
            </a:extLst>
          </p:cNvPr>
          <p:cNvSpPr>
            <a:spLocks noGrp="1"/>
          </p:cNvSpPr>
          <p:nvPr>
            <p:ph type="subTitle" idx="1"/>
          </p:nvPr>
        </p:nvSpPr>
        <p:spPr/>
        <p:txBody>
          <a:bodyPr>
            <a:normAutofit/>
          </a:bodyPr>
          <a:lstStyle/>
          <a:p>
            <a:pPr algn="ctr"/>
            <a:r>
              <a:rPr lang="en-US" sz="3200" dirty="0"/>
              <a:t>The General of Armies</a:t>
            </a:r>
          </a:p>
        </p:txBody>
      </p:sp>
    </p:spTree>
    <p:extLst>
      <p:ext uri="{BB962C8B-B14F-4D97-AF65-F5344CB8AC3E}">
        <p14:creationId xmlns:p14="http://schemas.microsoft.com/office/powerpoint/2010/main" val="179346323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C7154A-3DBF-92B3-FF91-8BAEA8E539DE}"/>
              </a:ext>
            </a:extLst>
          </p:cNvPr>
          <p:cNvSpPr txBox="1"/>
          <p:nvPr/>
        </p:nvSpPr>
        <p:spPr>
          <a:xfrm>
            <a:off x="294862" y="543899"/>
            <a:ext cx="6102626" cy="1257973"/>
          </a:xfrm>
          <a:prstGeom prst="rect">
            <a:avLst/>
          </a:prstGeom>
          <a:noFill/>
        </p:spPr>
        <p:txBody>
          <a:bodyPr wrap="square">
            <a:spAutoFit/>
          </a:bodyPr>
          <a:lstStyle/>
          <a:p>
            <a:pPr marR="0" lvl="0" algn="ctr">
              <a:lnSpc>
                <a:spcPct val="107000"/>
              </a:lnSpc>
              <a:spcBef>
                <a:spcPts val="0"/>
              </a:spcBef>
              <a:spcAft>
                <a:spcPts val="0"/>
              </a:spcAft>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Pershing earned the Silver Star for this service and was promoted to the rank of Captain.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E34E979-9E02-F373-8BBB-6AC6F4C9D39D}"/>
              </a:ext>
            </a:extLst>
          </p:cNvPr>
          <p:cNvSpPr txBox="1"/>
          <p:nvPr/>
        </p:nvSpPr>
        <p:spPr>
          <a:xfrm>
            <a:off x="0" y="2768047"/>
            <a:ext cx="6102626" cy="1653145"/>
          </a:xfrm>
          <a:prstGeom prst="rect">
            <a:avLst/>
          </a:prstGeom>
          <a:noFill/>
        </p:spPr>
        <p:txBody>
          <a:bodyPr wrap="square">
            <a:spAutoFit/>
          </a:bodyPr>
          <a:lstStyle/>
          <a:p>
            <a:pPr marR="0" lvl="0" algn="ctr">
              <a:lnSpc>
                <a:spcPct val="107000"/>
              </a:lnSpc>
              <a:spcBef>
                <a:spcPts val="0"/>
              </a:spcBef>
              <a:spcAft>
                <a:spcPts val="0"/>
              </a:spcAft>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For much of the early 1900’s, Pershing served in the Philippines where he commanded US troops and was the military governor of the southern Philippines.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194" name="Picture 2" descr="What General Pershing Was Really Doing in the Philippines ...">
            <a:extLst>
              <a:ext uri="{FF2B5EF4-FFF2-40B4-BE49-F238E27FC236}">
                <a16:creationId xmlns:a16="http://schemas.microsoft.com/office/drawing/2014/main" id="{6F922838-F8EE-C6E8-9E14-08A6A5BADA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9095" y="159026"/>
            <a:ext cx="5218043" cy="52180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9303F76-F5D0-426B-2EF4-2DA5EAB29626}"/>
              </a:ext>
            </a:extLst>
          </p:cNvPr>
          <p:cNvSpPr txBox="1"/>
          <p:nvPr/>
        </p:nvSpPr>
        <p:spPr>
          <a:xfrm>
            <a:off x="7169425" y="5377069"/>
            <a:ext cx="4028661"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Pershing is second from the left</a:t>
            </a:r>
          </a:p>
        </p:txBody>
      </p:sp>
    </p:spTree>
    <p:extLst>
      <p:ext uri="{BB962C8B-B14F-4D97-AF65-F5344CB8AC3E}">
        <p14:creationId xmlns:p14="http://schemas.microsoft.com/office/powerpoint/2010/main" val="291655655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10" presetClass="entr" presetSubtype="0" fill="hold" nodeType="afterEffect">
                                  <p:stCondLst>
                                    <p:cond delay="1000"/>
                                  </p:stCondLst>
                                  <p:childTnLst>
                                    <p:set>
                                      <p:cBhvr>
                                        <p:cTn id="12" dur="1" fill="hold">
                                          <p:stCondLst>
                                            <p:cond delay="0"/>
                                          </p:stCondLst>
                                        </p:cTn>
                                        <p:tgtEl>
                                          <p:spTgt spid="8194"/>
                                        </p:tgtEl>
                                        <p:attrNameLst>
                                          <p:attrName>style.visibility</p:attrName>
                                        </p:attrNameLst>
                                      </p:cBhvr>
                                      <p:to>
                                        <p:strVal val="visible"/>
                                      </p:to>
                                    </p:set>
                                    <p:animEffect transition="in" filter="fade">
                                      <p:cBhvr>
                                        <p:cTn id="13" dur="2000"/>
                                        <p:tgtEl>
                                          <p:spTgt spid="8194"/>
                                        </p:tgtEl>
                                      </p:cBhvr>
                                    </p:animEffect>
                                  </p:childTnLst>
                                </p:cTn>
                              </p:par>
                            </p:childTnLst>
                          </p:cTn>
                        </p:par>
                        <p:par>
                          <p:cTn id="14" fill="hold">
                            <p:stCondLst>
                              <p:cond delay="60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24CE02-B74B-D61E-3683-1A59693AD725}"/>
              </a:ext>
            </a:extLst>
          </p:cNvPr>
          <p:cNvSpPr txBox="1"/>
          <p:nvPr/>
        </p:nvSpPr>
        <p:spPr>
          <a:xfrm>
            <a:off x="884420" y="285385"/>
            <a:ext cx="10103370" cy="862800"/>
          </a:xfrm>
          <a:prstGeom prst="rect">
            <a:avLst/>
          </a:prstGeom>
          <a:noFill/>
        </p:spPr>
        <p:txBody>
          <a:bodyPr wrap="square">
            <a:spAutoFit/>
          </a:bodyPr>
          <a:lstStyle/>
          <a:p>
            <a:pPr marR="0" lvl="0" algn="ctr">
              <a:lnSpc>
                <a:spcPct val="107000"/>
              </a:lnSpc>
              <a:spcBef>
                <a:spcPts val="0"/>
              </a:spcBef>
              <a:spcAft>
                <a:spcPts val="0"/>
              </a:spcAft>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In 1904, President Theodore Roosevelt appointment him as a brigadier general ahead of 862 other officers who had more seniority.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40C6549-3188-9908-9976-D85BBAF78938}"/>
              </a:ext>
            </a:extLst>
          </p:cNvPr>
          <p:cNvSpPr txBox="1"/>
          <p:nvPr/>
        </p:nvSpPr>
        <p:spPr>
          <a:xfrm>
            <a:off x="884420" y="5138921"/>
            <a:ext cx="10598045" cy="862800"/>
          </a:xfrm>
          <a:prstGeom prst="rect">
            <a:avLst/>
          </a:prstGeom>
          <a:noFill/>
        </p:spPr>
        <p:txBody>
          <a:bodyPr wrap="square">
            <a:spAutoFit/>
          </a:bodyPr>
          <a:lstStyle/>
          <a:p>
            <a:pPr marR="0" lvl="0" algn="ctr">
              <a:lnSpc>
                <a:spcPct val="107000"/>
              </a:lnSpc>
              <a:spcBef>
                <a:spcPts val="0"/>
              </a:spcBef>
              <a:spcAft>
                <a:spcPts val="0"/>
              </a:spcAft>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In 1914 Pershing was sent to the Mexican border where he was charged with squashing attacks on Americans.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218" name="Picture 2" descr="General Pershing's Mexican Expedition to capture Pancho ...">
            <a:extLst>
              <a:ext uri="{FF2B5EF4-FFF2-40B4-BE49-F238E27FC236}">
                <a16:creationId xmlns:a16="http://schemas.microsoft.com/office/drawing/2014/main" id="{9470F9EA-CD0C-DC0D-A69D-DEDD72B0F2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0659" y="1148185"/>
            <a:ext cx="6813273" cy="3832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300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0" presetClass="entr" presetSubtype="0" fill="hold" nodeType="afterEffect">
                                  <p:stCondLst>
                                    <p:cond delay="1000"/>
                                  </p:stCondLst>
                                  <p:childTnLst>
                                    <p:set>
                                      <p:cBhvr>
                                        <p:cTn id="12" dur="1" fill="hold">
                                          <p:stCondLst>
                                            <p:cond delay="0"/>
                                          </p:stCondLst>
                                        </p:cTn>
                                        <p:tgtEl>
                                          <p:spTgt spid="9218"/>
                                        </p:tgtEl>
                                        <p:attrNameLst>
                                          <p:attrName>style.visibility</p:attrName>
                                        </p:attrNameLst>
                                      </p:cBhvr>
                                      <p:to>
                                        <p:strVal val="visible"/>
                                      </p:to>
                                    </p:set>
                                    <p:animEffect transition="in" filter="fade">
                                      <p:cBhvr>
                                        <p:cTn id="13"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52C5D8DF-C1BB-BAE6-170D-29E54D1D6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7241" y="3912"/>
            <a:ext cx="3870470" cy="57540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730BD46-6A8A-37B2-35F6-276E57EB6BDA}"/>
              </a:ext>
            </a:extLst>
          </p:cNvPr>
          <p:cNvSpPr txBox="1"/>
          <p:nvPr/>
        </p:nvSpPr>
        <p:spPr>
          <a:xfrm>
            <a:off x="626165" y="1216680"/>
            <a:ext cx="6102626" cy="1938992"/>
          </a:xfrm>
          <a:prstGeom prst="rect">
            <a:avLst/>
          </a:prstGeom>
          <a:noFill/>
        </p:spPr>
        <p:txBody>
          <a:bodyPr wrap="square">
            <a:spAutoFit/>
          </a:bodyPr>
          <a:lstStyle/>
          <a:p>
            <a:pPr algn="ctr"/>
            <a:r>
              <a:rPr lang="en-US" sz="2400" i="0" dirty="0">
                <a:effectLst/>
                <a:latin typeface="Lato" panose="020F0502020204030203" pitchFamily="34" charset="0"/>
              </a:rPr>
              <a:t>In late August 1915, while Pershing was stationed away from his </a:t>
            </a:r>
            <a:r>
              <a:rPr lang="en-US" sz="2400" i="0" dirty="0">
                <a:effectLst/>
                <a:latin typeface="Arial" panose="020B0604020202020204" pitchFamily="34" charset="0"/>
                <a:cs typeface="Arial" panose="020B0604020202020204" pitchFamily="34" charset="0"/>
              </a:rPr>
              <a:t>family</a:t>
            </a:r>
            <a:r>
              <a:rPr lang="en-US" sz="2400" i="0" dirty="0">
                <a:effectLst/>
                <a:latin typeface="Lato" panose="020F0502020204030203" pitchFamily="34" charset="0"/>
              </a:rPr>
              <a:t>, a house fire claimed the lives of his wife Frances and his three daughters. His young son Warren survived, but Pershing's loss was profound. </a:t>
            </a:r>
            <a:endParaRPr lang="en-US" sz="2400" dirty="0"/>
          </a:p>
        </p:txBody>
      </p:sp>
    </p:spTree>
    <p:extLst>
      <p:ext uri="{BB962C8B-B14F-4D97-AF65-F5344CB8AC3E}">
        <p14:creationId xmlns:p14="http://schemas.microsoft.com/office/powerpoint/2010/main" val="365255143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50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2000"/>
                                        <p:tgtEl>
                                          <p:spTgt spid="14338"/>
                                        </p:tgtEl>
                                      </p:cBhvr>
                                    </p:animEffect>
                                    <p:anim calcmode="lin" valueType="num">
                                      <p:cBhvr>
                                        <p:cTn id="8" dur="2000" fill="hold"/>
                                        <p:tgtEl>
                                          <p:spTgt spid="14338"/>
                                        </p:tgtEl>
                                        <p:attrNameLst>
                                          <p:attrName>ppt_x</p:attrName>
                                        </p:attrNameLst>
                                      </p:cBhvr>
                                      <p:tavLst>
                                        <p:tav tm="0">
                                          <p:val>
                                            <p:strVal val="#ppt_x"/>
                                          </p:val>
                                        </p:tav>
                                        <p:tav tm="100000">
                                          <p:val>
                                            <p:strVal val="#ppt_x"/>
                                          </p:val>
                                        </p:tav>
                                      </p:tavLst>
                                    </p:anim>
                                    <p:anim calcmode="lin" valueType="num">
                                      <p:cBhvr>
                                        <p:cTn id="9" dur="2000" fill="hold"/>
                                        <p:tgtEl>
                                          <p:spTgt spid="143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51E635-CCFD-EAB1-C685-DDD65331CFDA}"/>
              </a:ext>
            </a:extLst>
          </p:cNvPr>
          <p:cNvSpPr txBox="1"/>
          <p:nvPr/>
        </p:nvSpPr>
        <p:spPr>
          <a:xfrm>
            <a:off x="869429" y="150455"/>
            <a:ext cx="10403173" cy="1257973"/>
          </a:xfrm>
          <a:prstGeom prst="rect">
            <a:avLst/>
          </a:prstGeom>
          <a:noFill/>
        </p:spPr>
        <p:txBody>
          <a:bodyPr wrap="square">
            <a:spAutoFit/>
          </a:bodyPr>
          <a:lstStyle/>
          <a:p>
            <a:pPr marR="0" lvl="0" algn="ctr">
              <a:lnSpc>
                <a:spcPct val="107000"/>
              </a:lnSpc>
              <a:spcBef>
                <a:spcPts val="0"/>
              </a:spcBef>
              <a:spcAft>
                <a:spcPts val="0"/>
              </a:spcAft>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In April, 1917, with the entrance of the U.S. into World War I, Pershing was promoted to a Major General and became the commander of the AEF (American Expeditionary Forces).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44" name="Picture 4" descr="United States enters World War I, April 6, 1917 - POLITICO">
            <a:extLst>
              <a:ext uri="{FF2B5EF4-FFF2-40B4-BE49-F238E27FC236}">
                <a16:creationId xmlns:a16="http://schemas.microsoft.com/office/drawing/2014/main" id="{5BD6886E-A0BE-7D4A-BA9F-36308E2A5B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4352" y="1697935"/>
            <a:ext cx="6592899" cy="3462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85000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2000"/>
                                        <p:tgtEl>
                                          <p:spTgt spid="10244"/>
                                        </p:tgtEl>
                                      </p:cBhvr>
                                    </p:animEffect>
                                    <p:anim calcmode="lin" valueType="num">
                                      <p:cBhvr>
                                        <p:cTn id="8" dur="2000" fill="hold"/>
                                        <p:tgtEl>
                                          <p:spTgt spid="10244"/>
                                        </p:tgtEl>
                                        <p:attrNameLst>
                                          <p:attrName>ppt_x</p:attrName>
                                        </p:attrNameLst>
                                      </p:cBhvr>
                                      <p:tavLst>
                                        <p:tav tm="0">
                                          <p:val>
                                            <p:strVal val="#ppt_x"/>
                                          </p:val>
                                        </p:tav>
                                        <p:tav tm="100000">
                                          <p:val>
                                            <p:strVal val="#ppt_x"/>
                                          </p:val>
                                        </p:tav>
                                      </p:tavLst>
                                    </p:anim>
                                    <p:anim calcmode="lin" valueType="num">
                                      <p:cBhvr>
                                        <p:cTn id="9" dur="2000" fill="hold"/>
                                        <p:tgtEl>
                                          <p:spTgt spid="102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John Pershing - World War I - Presidio of San Francisco ...">
            <a:extLst>
              <a:ext uri="{FF2B5EF4-FFF2-40B4-BE49-F238E27FC236}">
                <a16:creationId xmlns:a16="http://schemas.microsoft.com/office/drawing/2014/main" id="{BB063A82-E960-D765-4DCA-32A9D3D5A0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626" y="238124"/>
            <a:ext cx="4514158" cy="322762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World War I Anniversary: American Doughboys Turned the Tide ...">
            <a:extLst>
              <a:ext uri="{FF2B5EF4-FFF2-40B4-BE49-F238E27FC236}">
                <a16:creationId xmlns:a16="http://schemas.microsoft.com/office/drawing/2014/main" id="{4BE86E21-C1C5-4380-7917-E4F936C3F2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419" y="238125"/>
            <a:ext cx="6379955" cy="46841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5E3CA9C-430B-5424-A005-653F32E544D3}"/>
              </a:ext>
            </a:extLst>
          </p:cNvPr>
          <p:cNvSpPr txBox="1"/>
          <p:nvPr/>
        </p:nvSpPr>
        <p:spPr>
          <a:xfrm>
            <a:off x="224852" y="3434061"/>
            <a:ext cx="4901784" cy="1938992"/>
          </a:xfrm>
          <a:prstGeom prst="rect">
            <a:avLst/>
          </a:prstGeom>
          <a:noFill/>
        </p:spPr>
        <p:txBody>
          <a:bodyPr wrap="square">
            <a:spAutoFit/>
          </a:bodyPr>
          <a:lstStyle/>
          <a:p>
            <a:pPr algn="ctr"/>
            <a:r>
              <a:rPr lang="en-US" sz="2400" dirty="0">
                <a:effectLst/>
                <a:latin typeface="Arial" panose="020B0604020202020204" pitchFamily="34" charset="0"/>
                <a:ea typeface="Calibri" panose="020F0502020204030204" pitchFamily="34" charset="0"/>
              </a:rPr>
              <a:t>It was Pershing’s task to build and prepare the small and inexperienced U.S. peace-time military (220,000 soldiers and officers) for war. </a:t>
            </a:r>
            <a:endParaRPr lang="en-US" sz="2400" dirty="0"/>
          </a:p>
        </p:txBody>
      </p:sp>
    </p:spTree>
    <p:extLst>
      <p:ext uri="{BB962C8B-B14F-4D97-AF65-F5344CB8AC3E}">
        <p14:creationId xmlns:p14="http://schemas.microsoft.com/office/powerpoint/2010/main" val="394793619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0" presetClass="entr" presetSubtype="0" fill="hold" nodeType="afterEffect">
                                  <p:stCondLst>
                                    <p:cond delay="1000"/>
                                  </p:stCondLst>
                                  <p:childTnLst>
                                    <p:set>
                                      <p:cBhvr>
                                        <p:cTn id="12" dur="1" fill="hold">
                                          <p:stCondLst>
                                            <p:cond delay="0"/>
                                          </p:stCondLst>
                                        </p:cTn>
                                        <p:tgtEl>
                                          <p:spTgt spid="11268"/>
                                        </p:tgtEl>
                                        <p:attrNameLst>
                                          <p:attrName>style.visibility</p:attrName>
                                        </p:attrNameLst>
                                      </p:cBhvr>
                                      <p:to>
                                        <p:strVal val="visible"/>
                                      </p:to>
                                    </p:set>
                                    <p:animEffect transition="in" filter="fade">
                                      <p:cBhvr>
                                        <p:cTn id="13" dur="2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85E582-725B-AE49-92CF-E6E679933748}"/>
              </a:ext>
            </a:extLst>
          </p:cNvPr>
          <p:cNvSpPr txBox="1"/>
          <p:nvPr/>
        </p:nvSpPr>
        <p:spPr>
          <a:xfrm>
            <a:off x="1051810" y="420080"/>
            <a:ext cx="10088380" cy="862800"/>
          </a:xfrm>
          <a:prstGeom prst="rect">
            <a:avLst/>
          </a:prstGeom>
          <a:noFill/>
        </p:spPr>
        <p:txBody>
          <a:bodyPr wrap="square">
            <a:spAutoFit/>
          </a:bodyPr>
          <a:lstStyle/>
          <a:p>
            <a:pPr marR="0" lvl="0" algn="ctr">
              <a:lnSpc>
                <a:spcPct val="107000"/>
              </a:lnSpc>
              <a:spcBef>
                <a:spcPts val="0"/>
              </a:spcBef>
              <a:spcAft>
                <a:spcPts val="0"/>
              </a:spcAft>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Within 18 months, Pershing helped train and transform the troops which grew to more than two million “doughboys”.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290" name="Picture 2" descr="Doughboys | National WWI Museum and Memorial">
            <a:extLst>
              <a:ext uri="{FF2B5EF4-FFF2-40B4-BE49-F238E27FC236}">
                <a16:creationId xmlns:a16="http://schemas.microsoft.com/office/drawing/2014/main" id="{6E12E448-759F-47E0-D228-541AB856C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172" y="1527298"/>
            <a:ext cx="6764821" cy="4218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81435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2000"/>
                                        <p:tgtEl>
                                          <p:spTgt spid="12290"/>
                                        </p:tgtEl>
                                      </p:cBhvr>
                                    </p:animEffect>
                                    <p:anim calcmode="lin" valueType="num">
                                      <p:cBhvr>
                                        <p:cTn id="8" dur="2000" fill="hold"/>
                                        <p:tgtEl>
                                          <p:spTgt spid="12290"/>
                                        </p:tgtEl>
                                        <p:attrNameLst>
                                          <p:attrName>ppt_x</p:attrName>
                                        </p:attrNameLst>
                                      </p:cBhvr>
                                      <p:tavLst>
                                        <p:tav tm="0">
                                          <p:val>
                                            <p:strVal val="#ppt_x"/>
                                          </p:val>
                                        </p:tav>
                                        <p:tav tm="100000">
                                          <p:val>
                                            <p:strVal val="#ppt_x"/>
                                          </p:val>
                                        </p:tav>
                                      </p:tavLst>
                                    </p:anim>
                                    <p:anim calcmode="lin" valueType="num">
                                      <p:cBhvr>
                                        <p:cTn id="9" dur="2000" fill="hold"/>
                                        <p:tgtEl>
                                          <p:spTgt spid="12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2A31CD-536C-8824-9D8F-9F01BDB53358}"/>
              </a:ext>
            </a:extLst>
          </p:cNvPr>
          <p:cNvSpPr txBox="1"/>
          <p:nvPr/>
        </p:nvSpPr>
        <p:spPr>
          <a:xfrm>
            <a:off x="389744" y="519109"/>
            <a:ext cx="11467476" cy="1257973"/>
          </a:xfrm>
          <a:prstGeom prst="rect">
            <a:avLst/>
          </a:prstGeom>
          <a:noFill/>
        </p:spPr>
        <p:txBody>
          <a:bodyPr wrap="square">
            <a:spAutoFit/>
          </a:bodyPr>
          <a:lstStyle/>
          <a:p>
            <a:pPr marR="0" lvl="0" algn="ctr">
              <a:lnSpc>
                <a:spcPct val="107000"/>
              </a:lnSpc>
              <a:spcBef>
                <a:spcPts val="0"/>
              </a:spcBef>
              <a:spcAft>
                <a:spcPts val="0"/>
              </a:spcAft>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By mid-1918, the German government was faced with 2 million American soldiers among the allied ranks under the command of General Pershing with 2 million more on the way.  Germany surrendered on November 11, 1918, and the war was ended.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316" name="Picture 4" descr="general john pershing us">
            <a:extLst>
              <a:ext uri="{FF2B5EF4-FFF2-40B4-BE49-F238E27FC236}">
                <a16:creationId xmlns:a16="http://schemas.microsoft.com/office/drawing/2014/main" id="{29F4E102-6843-0584-8314-7ED44F6104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3453" y="1777082"/>
            <a:ext cx="6580057" cy="33777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DBC999B-7D7C-D43F-9A5B-0C3A5FBF7AF2}"/>
              </a:ext>
            </a:extLst>
          </p:cNvPr>
          <p:cNvSpPr txBox="1"/>
          <p:nvPr/>
        </p:nvSpPr>
        <p:spPr>
          <a:xfrm>
            <a:off x="2653259" y="5232712"/>
            <a:ext cx="7165298" cy="461665"/>
          </a:xfrm>
          <a:prstGeom prst="rect">
            <a:avLst/>
          </a:prstGeom>
          <a:noFill/>
        </p:spPr>
        <p:txBody>
          <a:bodyPr wrap="square">
            <a:spAutoFit/>
          </a:bodyPr>
          <a:lstStyle/>
          <a:p>
            <a:r>
              <a:rPr lang="en-US" sz="2400" b="0" i="0" dirty="0">
                <a:solidFill>
                  <a:srgbClr val="050505"/>
                </a:solidFill>
                <a:effectLst/>
                <a:latin typeface="Arial" panose="020B0604020202020204" pitchFamily="34" charset="0"/>
                <a:cs typeface="Arial" panose="020B0604020202020204" pitchFamily="34" charset="0"/>
              </a:rPr>
              <a:t>Gen</a:t>
            </a:r>
            <a:r>
              <a:rPr lang="en-US" sz="2400" dirty="0">
                <a:solidFill>
                  <a:srgbClr val="050505"/>
                </a:solidFill>
                <a:latin typeface="Arial" panose="020B0604020202020204" pitchFamily="34" charset="0"/>
                <a:cs typeface="Arial" panose="020B0604020202020204" pitchFamily="34" charset="0"/>
              </a:rPr>
              <a:t>eral</a:t>
            </a:r>
            <a:r>
              <a:rPr lang="en-US" sz="2400" b="0" i="0" dirty="0">
                <a:solidFill>
                  <a:srgbClr val="050505"/>
                </a:solidFill>
                <a:effectLst/>
                <a:latin typeface="Arial" panose="020B0604020202020204" pitchFamily="34" charset="0"/>
                <a:cs typeface="Arial" panose="020B0604020202020204" pitchFamily="34" charset="0"/>
              </a:rPr>
              <a:t> Pershing leading the Victory Parade 1918</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132532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13316"/>
                                        </p:tgtEl>
                                        <p:attrNameLst>
                                          <p:attrName>style.visibility</p:attrName>
                                        </p:attrNameLst>
                                      </p:cBhvr>
                                      <p:to>
                                        <p:strVal val="visible"/>
                                      </p:to>
                                    </p:set>
                                    <p:animEffect transition="in" filter="fade">
                                      <p:cBhvr>
                                        <p:cTn id="11" dur="2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3F2D7A-2F9D-C07F-0AE2-43EBAE3FB0C2}"/>
              </a:ext>
            </a:extLst>
          </p:cNvPr>
          <p:cNvSpPr txBox="1"/>
          <p:nvPr/>
        </p:nvSpPr>
        <p:spPr>
          <a:xfrm>
            <a:off x="1199213" y="340801"/>
            <a:ext cx="9983449" cy="862800"/>
          </a:xfrm>
          <a:prstGeom prst="rect">
            <a:avLst/>
          </a:prstGeom>
          <a:noFill/>
        </p:spPr>
        <p:txBody>
          <a:bodyPr wrap="square">
            <a:spAutoFit/>
          </a:bodyPr>
          <a:lstStyle/>
          <a:p>
            <a:pPr marR="0" lvl="0" algn="ctr">
              <a:lnSpc>
                <a:spcPct val="107000"/>
              </a:lnSpc>
              <a:spcBef>
                <a:spcPts val="0"/>
              </a:spcBef>
              <a:spcAft>
                <a:spcPts val="0"/>
              </a:spcAft>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After WWI in 1919, President Woodrow Wilson promoted Pershing to General of the Armies, the highest-ranking military office in history.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364" name="Picture 4" descr="Bronze statue of General Pershing holding binoculars and his hat.">
            <a:extLst>
              <a:ext uri="{FF2B5EF4-FFF2-40B4-BE49-F238E27FC236}">
                <a16:creationId xmlns:a16="http://schemas.microsoft.com/office/drawing/2014/main" id="{FC9B8029-C1B6-F095-155B-0A7975AC13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4798" y="1403429"/>
            <a:ext cx="7792278" cy="4383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6431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2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6D156-0259-2949-D566-680B427074BF}"/>
              </a:ext>
            </a:extLst>
          </p:cNvPr>
          <p:cNvSpPr>
            <a:spLocks noGrp="1"/>
          </p:cNvSpPr>
          <p:nvPr>
            <p:ph type="title"/>
          </p:nvPr>
        </p:nvSpPr>
        <p:spPr/>
        <p:txBody>
          <a:bodyPr/>
          <a:lstStyle/>
          <a:p>
            <a:r>
              <a:rPr lang="en-US" dirty="0"/>
              <a:t>John J. Pershing’s Nebraska Connection</a:t>
            </a:r>
          </a:p>
        </p:txBody>
      </p:sp>
      <p:sp>
        <p:nvSpPr>
          <p:cNvPr id="6" name="TextBox 5">
            <a:extLst>
              <a:ext uri="{FF2B5EF4-FFF2-40B4-BE49-F238E27FC236}">
                <a16:creationId xmlns:a16="http://schemas.microsoft.com/office/drawing/2014/main" id="{2822010F-B22F-750B-FE39-43D8E4231AC2}"/>
              </a:ext>
            </a:extLst>
          </p:cNvPr>
          <p:cNvSpPr txBox="1"/>
          <p:nvPr/>
        </p:nvSpPr>
        <p:spPr>
          <a:xfrm>
            <a:off x="150590" y="1991932"/>
            <a:ext cx="6102626" cy="2048318"/>
          </a:xfrm>
          <a:prstGeom prst="rect">
            <a:avLst/>
          </a:prstGeom>
          <a:noFill/>
        </p:spPr>
        <p:txBody>
          <a:bodyPr wrap="square">
            <a:spAutoFit/>
          </a:bodyPr>
          <a:lstStyle/>
          <a:p>
            <a:pPr marL="0" marR="0" algn="ctr">
              <a:lnSpc>
                <a:spcPct val="107000"/>
              </a:lnSpc>
              <a:spcBef>
                <a:spcPts val="0"/>
              </a:spcBef>
              <a:spcAft>
                <a:spcPts val="0"/>
              </a:spcAft>
            </a:pPr>
            <a:r>
              <a:rPr lang="en-US" sz="2400" kern="100" dirty="0">
                <a:latin typeface="Arial" panose="020B0604020202020204" pitchFamily="34" charset="0"/>
                <a:ea typeface="Calibri" panose="020F0502020204030204" pitchFamily="34" charset="0"/>
                <a:cs typeface="Times New Roman" panose="02020603050405020304" pitchFamily="18" charset="0"/>
              </a:rPr>
              <a:t>As a</a:t>
            </a:r>
            <a:r>
              <a:rPr lang="en-US" sz="2400" kern="100" dirty="0">
                <a:effectLst/>
                <a:latin typeface="Arial" panose="020B0604020202020204" pitchFamily="34" charset="0"/>
                <a:ea typeface="Calibri" panose="020F0502020204030204" pitchFamily="34" charset="0"/>
                <a:cs typeface="Times New Roman" panose="02020603050405020304" pitchFamily="18" charset="0"/>
              </a:rPr>
              <a:t> young lieutenant in 1887, Pershing served in New Mexico in the U.S. Army’s 6</a:t>
            </a:r>
            <a:r>
              <a:rPr lang="en-US" sz="2400" kern="100" baseline="30000" dirty="0">
                <a:effectLst/>
                <a:latin typeface="Arial" panose="020B0604020202020204" pitchFamily="34" charset="0"/>
                <a:ea typeface="Calibri" panose="020F0502020204030204" pitchFamily="34" charset="0"/>
                <a:cs typeface="Times New Roman" panose="02020603050405020304" pitchFamily="18" charset="0"/>
              </a:rPr>
              <a:t>th</a:t>
            </a:r>
            <a:r>
              <a:rPr lang="en-US" sz="2400" kern="100" dirty="0">
                <a:effectLst/>
                <a:latin typeface="Arial" panose="020B0604020202020204" pitchFamily="34" charset="0"/>
                <a:ea typeface="Calibri" panose="020F0502020204030204" pitchFamily="34" charset="0"/>
                <a:cs typeface="Times New Roman" panose="02020603050405020304" pitchFamily="18" charset="0"/>
              </a:rPr>
              <a:t> Calvary, trying to keep the peace between settlers and Native tribes who resided there.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386" name="Picture 2" descr="2nd Lieutenant John J. Pershing (1860-1948) 6th US Cavalry Regiment, 1887 (b/w photo)">
            <a:extLst>
              <a:ext uri="{FF2B5EF4-FFF2-40B4-BE49-F238E27FC236}">
                <a16:creationId xmlns:a16="http://schemas.microsoft.com/office/drawing/2014/main" id="{121A0BD1-08DC-C8FF-B081-5F21C16D4B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852"/>
          <a:stretch/>
        </p:blipFill>
        <p:spPr bwMode="auto">
          <a:xfrm>
            <a:off x="6423992" y="1997492"/>
            <a:ext cx="5450514" cy="357152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092777E-058B-07C9-2E37-368535ACE8DA}"/>
              </a:ext>
            </a:extLst>
          </p:cNvPr>
          <p:cNvSpPr txBox="1"/>
          <p:nvPr/>
        </p:nvSpPr>
        <p:spPr>
          <a:xfrm>
            <a:off x="478581" y="4040250"/>
            <a:ext cx="5617419" cy="1938992"/>
          </a:xfrm>
          <a:prstGeom prst="rect">
            <a:avLst/>
          </a:prstGeom>
          <a:noFill/>
        </p:spPr>
        <p:txBody>
          <a:bodyPr wrap="square">
            <a:spAutoFit/>
          </a:bodyPr>
          <a:lstStyle/>
          <a:p>
            <a:pPr algn="ctr"/>
            <a:r>
              <a:rPr lang="en-US" sz="2400" kern="100" dirty="0">
                <a:effectLst/>
                <a:latin typeface="Arial" panose="020B0604020202020204" pitchFamily="34" charset="0"/>
                <a:ea typeface="Calibri" panose="020F0502020204030204" pitchFamily="34" charset="0"/>
                <a:cs typeface="Times New Roman" panose="02020603050405020304" pitchFamily="18" charset="0"/>
              </a:rPr>
              <a:t>After five years on the American frontier, he was disheartened by the circumstances facing the Native Americans and felt sympathy for them because of their mistreatment. </a:t>
            </a:r>
            <a:endParaRPr lang="en-US" sz="2400" dirty="0"/>
          </a:p>
        </p:txBody>
      </p:sp>
    </p:spTree>
    <p:extLst>
      <p:ext uri="{BB962C8B-B14F-4D97-AF65-F5344CB8AC3E}">
        <p14:creationId xmlns:p14="http://schemas.microsoft.com/office/powerpoint/2010/main" val="178750216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0" presetClass="entr" presetSubtype="0" fill="hold" nodeType="afterEffect">
                                  <p:stCondLst>
                                    <p:cond delay="1000"/>
                                  </p:stCondLst>
                                  <p:childTnLst>
                                    <p:set>
                                      <p:cBhvr>
                                        <p:cTn id="12" dur="1" fill="hold">
                                          <p:stCondLst>
                                            <p:cond delay="0"/>
                                          </p:stCondLst>
                                        </p:cTn>
                                        <p:tgtEl>
                                          <p:spTgt spid="16386"/>
                                        </p:tgtEl>
                                        <p:attrNameLst>
                                          <p:attrName>style.visibility</p:attrName>
                                        </p:attrNameLst>
                                      </p:cBhvr>
                                      <p:to>
                                        <p:strVal val="visible"/>
                                      </p:to>
                                    </p:set>
                                    <p:animEffect transition="in" filter="fade">
                                      <p:cBhvr>
                                        <p:cTn id="13" dur="1000"/>
                                        <p:tgtEl>
                                          <p:spTgt spid="16386"/>
                                        </p:tgtEl>
                                      </p:cBhvr>
                                    </p:animEffect>
                                  </p:childTnLst>
                                </p:cTn>
                              </p:par>
                            </p:childTnLst>
                          </p:cTn>
                        </p:par>
                        <p:par>
                          <p:cTn id="14" fill="hold">
                            <p:stCondLst>
                              <p:cond delay="4000"/>
                            </p:stCondLst>
                            <p:childTnLst>
                              <p:par>
                                <p:cTn id="15" presetID="42" presetClass="entr" presetSubtype="0" fill="hold" grpId="0" nodeType="afterEffect">
                                  <p:stCondLst>
                                    <p:cond delay="10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anim calcmode="lin" valueType="num">
                                      <p:cBhvr>
                                        <p:cTn id="18" dur="2000" fill="hold"/>
                                        <p:tgtEl>
                                          <p:spTgt spid="8"/>
                                        </p:tgtEl>
                                        <p:attrNameLst>
                                          <p:attrName>ppt_x</p:attrName>
                                        </p:attrNameLst>
                                      </p:cBhvr>
                                      <p:tavLst>
                                        <p:tav tm="0">
                                          <p:val>
                                            <p:strVal val="#ppt_x"/>
                                          </p:val>
                                        </p:tav>
                                        <p:tav tm="100000">
                                          <p:val>
                                            <p:strVal val="#ppt_x"/>
                                          </p:val>
                                        </p:tav>
                                      </p:tavLst>
                                    </p:anim>
                                    <p:anim calcmode="lin" valueType="num">
                                      <p:cBhvr>
                                        <p:cTn id="19"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9FE2E4-EF69-2F76-7B8E-1B7CF5CBB457}"/>
              </a:ext>
            </a:extLst>
          </p:cNvPr>
          <p:cNvSpPr txBox="1"/>
          <p:nvPr/>
        </p:nvSpPr>
        <p:spPr>
          <a:xfrm>
            <a:off x="505457" y="1494153"/>
            <a:ext cx="5456582" cy="2308324"/>
          </a:xfrm>
          <a:prstGeom prst="rect">
            <a:avLst/>
          </a:prstGeom>
          <a:noFill/>
        </p:spPr>
        <p:txBody>
          <a:bodyPr wrap="square">
            <a:spAutoFit/>
          </a:bodyPr>
          <a:lstStyle/>
          <a:p>
            <a:pPr algn="ctr"/>
            <a:r>
              <a:rPr lang="en-US" sz="2400" dirty="0">
                <a:effectLst/>
                <a:latin typeface="Arial" panose="020B0604020202020204" pitchFamily="34" charset="0"/>
                <a:ea typeface="Calibri" panose="020F0502020204030204" pitchFamily="34" charset="0"/>
              </a:rPr>
              <a:t>At a time of national peace and with much to mull over, Pershing was reexamining his military career prospects when, in 1891, he was assigned to the University of Nebraska. </a:t>
            </a:r>
            <a:endParaRPr lang="en-US" sz="2400" dirty="0"/>
          </a:p>
        </p:txBody>
      </p:sp>
      <p:pic>
        <p:nvPicPr>
          <p:cNvPr id="17412" name="Picture 4">
            <a:extLst>
              <a:ext uri="{FF2B5EF4-FFF2-40B4-BE49-F238E27FC236}">
                <a16:creationId xmlns:a16="http://schemas.microsoft.com/office/drawing/2014/main" id="{E43E9EC4-F308-BE1D-4DB9-29F6AFE825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074" y="134912"/>
            <a:ext cx="5590543" cy="5590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09013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2000"/>
                                        <p:tgtEl>
                                          <p:spTgt spid="17412"/>
                                        </p:tgtEl>
                                      </p:cBhvr>
                                    </p:animEffect>
                                    <p:anim calcmode="lin" valueType="num">
                                      <p:cBhvr>
                                        <p:cTn id="8" dur="2000" fill="hold"/>
                                        <p:tgtEl>
                                          <p:spTgt spid="17412"/>
                                        </p:tgtEl>
                                        <p:attrNameLst>
                                          <p:attrName>ppt_x</p:attrName>
                                        </p:attrNameLst>
                                      </p:cBhvr>
                                      <p:tavLst>
                                        <p:tav tm="0">
                                          <p:val>
                                            <p:strVal val="#ppt_x"/>
                                          </p:val>
                                        </p:tav>
                                        <p:tav tm="100000">
                                          <p:val>
                                            <p:strVal val="#ppt_x"/>
                                          </p:val>
                                        </p:tav>
                                      </p:tavLst>
                                    </p:anim>
                                    <p:anim calcmode="lin" valueType="num">
                                      <p:cBhvr>
                                        <p:cTn id="9" dur="2000" fill="hold"/>
                                        <p:tgtEl>
                                          <p:spTgt spid="174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ronze statue of General John Pershing">
            <a:extLst>
              <a:ext uri="{FF2B5EF4-FFF2-40B4-BE49-F238E27FC236}">
                <a16:creationId xmlns:a16="http://schemas.microsoft.com/office/drawing/2014/main" id="{B3E26F8B-A092-647D-0A2C-705EE8DE4B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09121" y="2087218"/>
            <a:ext cx="4512365" cy="3384274"/>
          </a:xfrm>
          <a:prstGeom prst="rect">
            <a:avLst/>
          </a:prstGeom>
          <a:noFill/>
          <a:ln>
            <a:noFill/>
          </a:ln>
        </p:spPr>
      </p:pic>
      <p:sp>
        <p:nvSpPr>
          <p:cNvPr id="5" name="TextBox 4">
            <a:extLst>
              <a:ext uri="{FF2B5EF4-FFF2-40B4-BE49-F238E27FC236}">
                <a16:creationId xmlns:a16="http://schemas.microsoft.com/office/drawing/2014/main" id="{297AB174-8373-3835-A8D8-EA6502EC1893}"/>
              </a:ext>
            </a:extLst>
          </p:cNvPr>
          <p:cNvSpPr txBox="1"/>
          <p:nvPr/>
        </p:nvSpPr>
        <p:spPr>
          <a:xfrm>
            <a:off x="2451652" y="5471492"/>
            <a:ext cx="6997148" cy="369332"/>
          </a:xfrm>
          <a:prstGeom prst="rect">
            <a:avLst/>
          </a:prstGeom>
          <a:noFill/>
        </p:spPr>
        <p:txBody>
          <a:bodyPr wrap="square">
            <a:spAutoFit/>
          </a:bodyPr>
          <a:lstStyle/>
          <a:p>
            <a:r>
              <a:rPr lang="en-US" sz="1800" kern="0" dirty="0">
                <a:solidFill>
                  <a:srgbClr val="212529"/>
                </a:solidFill>
                <a:effectLst/>
                <a:latin typeface="Arial" panose="020B0604020202020204" pitchFamily="34" charset="0"/>
                <a:ea typeface="Times New Roman" panose="02020603050405020304" pitchFamily="18" charset="0"/>
              </a:rPr>
              <a:t>Pershing Park on Pennsylvania Avenue NW, Washington, DC.</a:t>
            </a:r>
            <a:endParaRPr lang="en-US" dirty="0"/>
          </a:p>
        </p:txBody>
      </p:sp>
      <p:sp>
        <p:nvSpPr>
          <p:cNvPr id="6" name="TextBox 5">
            <a:extLst>
              <a:ext uri="{FF2B5EF4-FFF2-40B4-BE49-F238E27FC236}">
                <a16:creationId xmlns:a16="http://schemas.microsoft.com/office/drawing/2014/main" id="{B7413C71-772E-6CD2-A289-451CEE29EFF9}"/>
              </a:ext>
            </a:extLst>
          </p:cNvPr>
          <p:cNvSpPr txBox="1"/>
          <p:nvPr/>
        </p:nvSpPr>
        <p:spPr>
          <a:xfrm>
            <a:off x="2090071" y="-8348869"/>
            <a:ext cx="8365893" cy="1262846"/>
          </a:xfrm>
          <a:prstGeom prst="rect">
            <a:avLst/>
          </a:prstGeom>
          <a:noFill/>
        </p:spPr>
        <p:txBody>
          <a:bodyPr wrap="square" rtlCol="0">
            <a:spAutoFit/>
          </a:bodyPr>
          <a:lstStyle/>
          <a:p>
            <a:pPr marL="0" marR="0" algn="ctr">
              <a:lnSpc>
                <a:spcPct val="107000"/>
              </a:lnSpc>
              <a:spcBef>
                <a:spcPts val="0"/>
              </a:spcBef>
              <a:spcAft>
                <a:spcPts val="0"/>
              </a:spcAft>
            </a:pPr>
            <a:r>
              <a:rPr lang="en-US" sz="1800" i="1" kern="0">
                <a:solidFill>
                  <a:srgbClr val="212529"/>
                </a:solidFill>
                <a:effectLst/>
                <a:latin typeface="Arial" panose="020B0604020202020204" pitchFamily="34" charset="0"/>
                <a:ea typeface="Times New Roman" panose="02020603050405020304" pitchFamily="18" charset="0"/>
                <a:cs typeface="Times New Roman" panose="02020603050405020304" pitchFamily="18" charset="0"/>
              </a:rPr>
              <a:t>“His name must be known by all Americans—every veteran, every school child.  We are the generation that will ensure his name is firmly planted in the hearts, minds, and history of our country.  The Pershing name must not be lost to history.”—</a:t>
            </a:r>
            <a:r>
              <a:rPr lang="en-US" sz="1800" kern="0">
                <a:solidFill>
                  <a:srgbClr val="212529"/>
                </a:solidFill>
                <a:effectLst/>
                <a:latin typeface="Arial" panose="020B0604020202020204" pitchFamily="34" charset="0"/>
                <a:ea typeface="Times New Roman" panose="02020603050405020304" pitchFamily="18" charset="0"/>
                <a:cs typeface="Times New Roman" panose="02020603050405020304" pitchFamily="18" charset="0"/>
              </a:rPr>
              <a:t>Dwight Eisenhower</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192EF3E2-A3B6-EB5C-9A78-9FDDA3A27E25}"/>
              </a:ext>
            </a:extLst>
          </p:cNvPr>
          <p:cNvSpPr txBox="1"/>
          <p:nvPr/>
        </p:nvSpPr>
        <p:spPr>
          <a:xfrm>
            <a:off x="727212" y="190603"/>
            <a:ext cx="10446027" cy="1653145"/>
          </a:xfrm>
          <a:prstGeom prst="rect">
            <a:avLst/>
          </a:prstGeom>
          <a:noFill/>
        </p:spPr>
        <p:txBody>
          <a:bodyPr wrap="square" rtlCol="0">
            <a:spAutoFit/>
          </a:bodyPr>
          <a:lstStyle/>
          <a:p>
            <a:pPr marL="0" marR="0" algn="ctr">
              <a:lnSpc>
                <a:spcPct val="107000"/>
              </a:lnSpc>
              <a:spcBef>
                <a:spcPts val="0"/>
              </a:spcBef>
              <a:spcAft>
                <a:spcPts val="0"/>
              </a:spcAft>
            </a:pPr>
            <a:r>
              <a:rPr lang="en-US" sz="2400" i="1" kern="0" dirty="0">
                <a:solidFill>
                  <a:srgbClr val="212529"/>
                </a:solidFill>
                <a:effectLst/>
                <a:latin typeface="Arial" panose="020B0604020202020204" pitchFamily="34" charset="0"/>
                <a:ea typeface="Times New Roman" panose="02020603050405020304" pitchFamily="18" charset="0"/>
                <a:cs typeface="Times New Roman" panose="02020603050405020304" pitchFamily="18" charset="0"/>
              </a:rPr>
              <a:t>“His name must be known by all Americans—every veteran, every school child.  We are the generation that will ensure his name is firmly planted in the hearts, minds, and history of our country.  The Pershing name must not be lost to history.”—</a:t>
            </a:r>
            <a:r>
              <a:rPr lang="en-US" sz="2400" kern="0" dirty="0">
                <a:solidFill>
                  <a:srgbClr val="212529"/>
                </a:solidFill>
                <a:effectLst/>
                <a:latin typeface="Arial" panose="020B0604020202020204" pitchFamily="34" charset="0"/>
                <a:ea typeface="Times New Roman" panose="02020603050405020304" pitchFamily="18" charset="0"/>
                <a:cs typeface="Times New Roman" panose="02020603050405020304" pitchFamily="18" charset="0"/>
              </a:rPr>
              <a:t>Dwight Eisenhower</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206028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0" presetClass="entr" presetSubtype="0" fill="hold" nodeType="afterEffect">
                                  <p:stCondLst>
                                    <p:cond delay="1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childTnLst>
                          </p:cTn>
                        </p:par>
                        <p:par>
                          <p:cTn id="14" fill="hold">
                            <p:stCondLst>
                              <p:cond delay="4000"/>
                            </p:stCondLst>
                            <p:childTnLst>
                              <p:par>
                                <p:cTn id="15" presetID="1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EC404C-5A9D-3C15-715F-FFDFA43779F0}"/>
              </a:ext>
            </a:extLst>
          </p:cNvPr>
          <p:cNvSpPr txBox="1"/>
          <p:nvPr/>
        </p:nvSpPr>
        <p:spPr>
          <a:xfrm>
            <a:off x="434714" y="829774"/>
            <a:ext cx="5036695" cy="1200329"/>
          </a:xfrm>
          <a:prstGeom prst="rect">
            <a:avLst/>
          </a:prstGeom>
          <a:noFill/>
        </p:spPr>
        <p:txBody>
          <a:bodyPr wrap="square">
            <a:spAutoFit/>
          </a:bodyPr>
          <a:lstStyle/>
          <a:p>
            <a:pPr algn="ctr"/>
            <a:r>
              <a:rPr lang="en-US" sz="2400" dirty="0">
                <a:effectLst/>
                <a:latin typeface="Arial" panose="020B0604020202020204" pitchFamily="34" charset="0"/>
                <a:ea typeface="Calibri" panose="020F0502020204030204" pitchFamily="34" charset="0"/>
              </a:rPr>
              <a:t>His commission was to lead the cadet training program and teach classes in math and military tactics. </a:t>
            </a:r>
            <a:endParaRPr lang="en-US" sz="2400" dirty="0"/>
          </a:p>
        </p:txBody>
      </p:sp>
      <p:sp>
        <p:nvSpPr>
          <p:cNvPr id="7" name="TextBox 6">
            <a:extLst>
              <a:ext uri="{FF2B5EF4-FFF2-40B4-BE49-F238E27FC236}">
                <a16:creationId xmlns:a16="http://schemas.microsoft.com/office/drawing/2014/main" id="{A9A7252C-1B6E-9911-CDCC-790E5B5E3156}"/>
              </a:ext>
            </a:extLst>
          </p:cNvPr>
          <p:cNvSpPr txBox="1"/>
          <p:nvPr/>
        </p:nvSpPr>
        <p:spPr>
          <a:xfrm>
            <a:off x="434714" y="2945758"/>
            <a:ext cx="5036695" cy="1653145"/>
          </a:xfrm>
          <a:prstGeom prst="rect">
            <a:avLst/>
          </a:prstGeom>
          <a:noFill/>
        </p:spPr>
        <p:txBody>
          <a:bodyPr wrap="square">
            <a:spAutoFit/>
          </a:bodyPr>
          <a:lstStyle/>
          <a:p>
            <a:pPr marL="0" marR="0" algn="ctr">
              <a:lnSpc>
                <a:spcPct val="107000"/>
              </a:lnSpc>
              <a:spcBef>
                <a:spcPts val="0"/>
              </a:spcBef>
              <a:spcAft>
                <a:spcPts val="0"/>
              </a:spcAft>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This gave him the perfect opportunity to take time to re-evaluate his career path and even pursue his studies in Law.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460" name="Picture 4">
            <a:extLst>
              <a:ext uri="{FF2B5EF4-FFF2-40B4-BE49-F238E27FC236}">
                <a16:creationId xmlns:a16="http://schemas.microsoft.com/office/drawing/2014/main" id="{45F38580-9D3B-4E1F-E3BC-A7E2C1E0ED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0593" y="45019"/>
            <a:ext cx="4047344" cy="5801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00349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1000"/>
                                        <p:tgtEl>
                                          <p:spTgt spid="19460"/>
                                        </p:tgtEl>
                                      </p:cBhvr>
                                    </p:animEffect>
                                    <p:anim calcmode="lin" valueType="num">
                                      <p:cBhvr>
                                        <p:cTn id="8" dur="1000" fill="hold"/>
                                        <p:tgtEl>
                                          <p:spTgt spid="19460"/>
                                        </p:tgtEl>
                                        <p:attrNameLst>
                                          <p:attrName>ppt_x</p:attrName>
                                        </p:attrNameLst>
                                      </p:cBhvr>
                                      <p:tavLst>
                                        <p:tav tm="0">
                                          <p:val>
                                            <p:strVal val="#ppt_x"/>
                                          </p:val>
                                        </p:tav>
                                        <p:tav tm="100000">
                                          <p:val>
                                            <p:strVal val="#ppt_x"/>
                                          </p:val>
                                        </p:tav>
                                      </p:tavLst>
                                    </p:anim>
                                    <p:anim calcmode="lin" valueType="num">
                                      <p:cBhvr>
                                        <p:cTn id="9" dur="1000" fill="hold"/>
                                        <p:tgtEl>
                                          <p:spTgt spid="19460"/>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0" presetClass="entr" presetSubtype="0" fill="hold" grpId="0" nodeType="after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BD3BD4-A9A9-F240-D62C-B6168B7D1B34}"/>
              </a:ext>
            </a:extLst>
          </p:cNvPr>
          <p:cNvSpPr txBox="1"/>
          <p:nvPr/>
        </p:nvSpPr>
        <p:spPr>
          <a:xfrm>
            <a:off x="329784" y="787733"/>
            <a:ext cx="6452015" cy="1200329"/>
          </a:xfrm>
          <a:prstGeom prst="rect">
            <a:avLst/>
          </a:prstGeom>
          <a:noFill/>
        </p:spPr>
        <p:txBody>
          <a:bodyPr wrap="square">
            <a:spAutoFit/>
          </a:bodyPr>
          <a:lstStyle/>
          <a:p>
            <a:pPr algn="ctr"/>
            <a:r>
              <a:rPr lang="en-US" sz="2400" dirty="0">
                <a:effectLst/>
                <a:latin typeface="Arial" panose="020B0604020202020204" pitchFamily="34" charset="0"/>
                <a:ea typeface="Calibri" panose="020F0502020204030204" pitchFamily="34" charset="0"/>
              </a:rPr>
              <a:t>While earning his law degree, Pershing taught math class at the University of Nebraska every school day for three hours.  </a:t>
            </a:r>
            <a:endParaRPr lang="en-US" sz="2400" dirty="0"/>
          </a:p>
        </p:txBody>
      </p:sp>
      <p:pic>
        <p:nvPicPr>
          <p:cNvPr id="18434" name="Picture 2" descr="Willa Cather portrait as a freshman">
            <a:extLst>
              <a:ext uri="{FF2B5EF4-FFF2-40B4-BE49-F238E27FC236}">
                <a16:creationId xmlns:a16="http://schemas.microsoft.com/office/drawing/2014/main" id="{885AF879-DDBE-5E70-05BF-8672702DB8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15" t="5391" r="8896" b="7008"/>
          <a:stretch/>
        </p:blipFill>
        <p:spPr bwMode="auto">
          <a:xfrm>
            <a:off x="7217167" y="243102"/>
            <a:ext cx="4295660" cy="56077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7C0BD5E-745B-EC59-F53D-DACA0FA7760D}"/>
              </a:ext>
            </a:extLst>
          </p:cNvPr>
          <p:cNvSpPr txBox="1"/>
          <p:nvPr/>
        </p:nvSpPr>
        <p:spPr>
          <a:xfrm>
            <a:off x="679173" y="2902227"/>
            <a:ext cx="6102626" cy="830997"/>
          </a:xfrm>
          <a:prstGeom prst="rect">
            <a:avLst/>
          </a:prstGeom>
          <a:noFill/>
        </p:spPr>
        <p:txBody>
          <a:bodyPr wrap="square">
            <a:spAutoFit/>
          </a:bodyPr>
          <a:lstStyle/>
          <a:p>
            <a:pPr algn="ctr"/>
            <a:r>
              <a:rPr lang="en-US" sz="2400" dirty="0">
                <a:effectLst/>
                <a:latin typeface="Arial" panose="020B0604020202020204" pitchFamily="34" charset="0"/>
                <a:ea typeface="Calibri" panose="020F0502020204030204" pitchFamily="34" charset="0"/>
              </a:rPr>
              <a:t>Among his students were future authors Willa Cather and Dorothy Canfield. </a:t>
            </a:r>
            <a:endParaRPr lang="en-US" sz="2400" dirty="0"/>
          </a:p>
        </p:txBody>
      </p:sp>
    </p:spTree>
    <p:extLst>
      <p:ext uri="{BB962C8B-B14F-4D97-AF65-F5344CB8AC3E}">
        <p14:creationId xmlns:p14="http://schemas.microsoft.com/office/powerpoint/2010/main" val="42888977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0" presetClass="entr" presetSubtype="0" fill="hold" nodeType="afterEffect">
                                  <p:stCondLst>
                                    <p:cond delay="1000"/>
                                  </p:stCondLst>
                                  <p:childTnLst>
                                    <p:set>
                                      <p:cBhvr>
                                        <p:cTn id="12" dur="1" fill="hold">
                                          <p:stCondLst>
                                            <p:cond delay="0"/>
                                          </p:stCondLst>
                                        </p:cTn>
                                        <p:tgtEl>
                                          <p:spTgt spid="18434"/>
                                        </p:tgtEl>
                                        <p:attrNameLst>
                                          <p:attrName>style.visibility</p:attrName>
                                        </p:attrNameLst>
                                      </p:cBhvr>
                                      <p:to>
                                        <p:strVal val="visible"/>
                                      </p:to>
                                    </p:set>
                                    <p:animEffect transition="in" filter="fade">
                                      <p:cBhvr>
                                        <p:cTn id="13" dur="2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6E992D-C35F-5A95-2AB3-2BC32609098A}"/>
              </a:ext>
            </a:extLst>
          </p:cNvPr>
          <p:cNvSpPr txBox="1"/>
          <p:nvPr/>
        </p:nvSpPr>
        <p:spPr>
          <a:xfrm>
            <a:off x="277264" y="449371"/>
            <a:ext cx="5496339" cy="1569660"/>
          </a:xfrm>
          <a:prstGeom prst="rect">
            <a:avLst/>
          </a:prstGeom>
          <a:noFill/>
        </p:spPr>
        <p:txBody>
          <a:bodyPr wrap="square">
            <a:spAutoFit/>
          </a:bodyPr>
          <a:lstStyle/>
          <a:p>
            <a:pPr algn="ctr"/>
            <a:r>
              <a:rPr lang="en-US" sz="2400" dirty="0">
                <a:effectLst/>
                <a:latin typeface="Arial" panose="020B0604020202020204" pitchFamily="34" charset="0"/>
                <a:ea typeface="Calibri" panose="020F0502020204030204" pitchFamily="34" charset="0"/>
              </a:rPr>
              <a:t>As head of the Cadet </a:t>
            </a:r>
            <a:r>
              <a:rPr lang="en-US" sz="2400" dirty="0">
                <a:latin typeface="Arial" panose="020B0604020202020204" pitchFamily="34" charset="0"/>
                <a:ea typeface="Calibri" panose="020F0502020204030204" pitchFamily="34" charset="0"/>
              </a:rPr>
              <a:t>Training Program, i</a:t>
            </a:r>
            <a:r>
              <a:rPr lang="en-US" sz="2400" dirty="0">
                <a:effectLst/>
                <a:latin typeface="Arial" panose="020B0604020202020204" pitchFamily="34" charset="0"/>
                <a:ea typeface="Calibri" panose="020F0502020204030204" pitchFamily="34" charset="0"/>
              </a:rPr>
              <a:t>t was Pershing’s task to whip the cadets in the training program into shape. </a:t>
            </a:r>
            <a:endParaRPr lang="en-US" sz="2400" dirty="0"/>
          </a:p>
        </p:txBody>
      </p:sp>
      <p:sp>
        <p:nvSpPr>
          <p:cNvPr id="5" name="TextBox 4">
            <a:extLst>
              <a:ext uri="{FF2B5EF4-FFF2-40B4-BE49-F238E27FC236}">
                <a16:creationId xmlns:a16="http://schemas.microsoft.com/office/drawing/2014/main" id="{A3E98D67-D93C-AB6B-8795-466FD244E5C6}"/>
              </a:ext>
            </a:extLst>
          </p:cNvPr>
          <p:cNvSpPr txBox="1"/>
          <p:nvPr/>
        </p:nvSpPr>
        <p:spPr>
          <a:xfrm>
            <a:off x="667008" y="2828835"/>
            <a:ext cx="5001664" cy="1200329"/>
          </a:xfrm>
          <a:prstGeom prst="rect">
            <a:avLst/>
          </a:prstGeom>
          <a:noFill/>
        </p:spPr>
        <p:txBody>
          <a:bodyPr wrap="square">
            <a:spAutoFit/>
          </a:bodyPr>
          <a:lstStyle/>
          <a:p>
            <a:pPr algn="ctr"/>
            <a:r>
              <a:rPr lang="en-US" sz="2400" dirty="0">
                <a:effectLst/>
                <a:latin typeface="Arial" panose="020B0604020202020204" pitchFamily="34" charset="0"/>
                <a:ea typeface="Calibri" panose="020F0502020204030204" pitchFamily="34" charset="0"/>
              </a:rPr>
              <a:t>When Pershing took over, he found just 90 lackluster students who did not take the training seriously.</a:t>
            </a:r>
            <a:endParaRPr lang="en-US" sz="2400" dirty="0"/>
          </a:p>
        </p:txBody>
      </p:sp>
      <p:pic>
        <p:nvPicPr>
          <p:cNvPr id="20484" name="Picture 4" descr="Pershing the Martinet - History Nebraska">
            <a:extLst>
              <a:ext uri="{FF2B5EF4-FFF2-40B4-BE49-F238E27FC236}">
                <a16:creationId xmlns:a16="http://schemas.microsoft.com/office/drawing/2014/main" id="{01579E55-64F9-8C2A-5A68-A64127FBC5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644243"/>
            <a:ext cx="5585936" cy="3989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52394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0484"/>
                                        </p:tgtEl>
                                        <p:attrNameLst>
                                          <p:attrName>style.visibility</p:attrName>
                                        </p:attrNameLst>
                                      </p:cBhvr>
                                      <p:to>
                                        <p:strVal val="visible"/>
                                      </p:to>
                                    </p:set>
                                    <p:animEffect transition="in" filter="fade">
                                      <p:cBhvr>
                                        <p:cTn id="7" dur="1000"/>
                                        <p:tgtEl>
                                          <p:spTgt spid="20484"/>
                                        </p:tgtEl>
                                      </p:cBhvr>
                                    </p:animEffect>
                                  </p:childTnLst>
                                </p:cTn>
                              </p:par>
                            </p:childTnLst>
                          </p:cTn>
                        </p:par>
                        <p:par>
                          <p:cTn id="8" fill="hold">
                            <p:stCondLst>
                              <p:cond delay="2000"/>
                            </p:stCondLst>
                            <p:childTnLst>
                              <p:par>
                                <p:cTn id="9" presetID="42" presetClass="entr" presetSubtype="0"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General Pershing's Nebraska Connection | Nebraska Public Media">
            <a:extLst>
              <a:ext uri="{FF2B5EF4-FFF2-40B4-BE49-F238E27FC236}">
                <a16:creationId xmlns:a16="http://schemas.microsoft.com/office/drawing/2014/main" id="{51824072-48E8-3E95-63A0-73E03DAA2C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573"/>
          <a:stretch/>
        </p:blipFill>
        <p:spPr bwMode="auto">
          <a:xfrm>
            <a:off x="5900752" y="587122"/>
            <a:ext cx="5885512" cy="42696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054B467-C036-3782-19A4-D63481B354A8}"/>
              </a:ext>
            </a:extLst>
          </p:cNvPr>
          <p:cNvSpPr txBox="1"/>
          <p:nvPr/>
        </p:nvSpPr>
        <p:spPr>
          <a:xfrm>
            <a:off x="0" y="2042348"/>
            <a:ext cx="6102626" cy="1200329"/>
          </a:xfrm>
          <a:prstGeom prst="rect">
            <a:avLst/>
          </a:prstGeom>
          <a:noFill/>
        </p:spPr>
        <p:txBody>
          <a:bodyPr wrap="square">
            <a:spAutoFit/>
          </a:bodyPr>
          <a:lstStyle/>
          <a:p>
            <a:pPr algn="ctr"/>
            <a:r>
              <a:rPr lang="en-US" sz="2400" dirty="0">
                <a:effectLst/>
                <a:latin typeface="Arial" panose="020B0604020202020204" pitchFamily="34" charset="0"/>
                <a:ea typeface="Calibri" panose="020F0502020204030204" pitchFamily="34" charset="0"/>
              </a:rPr>
              <a:t>Pershing was able to win over the cadets by instilling discipline and pride in the corps. </a:t>
            </a:r>
            <a:endParaRPr lang="en-US" sz="2400" dirty="0"/>
          </a:p>
        </p:txBody>
      </p:sp>
    </p:spTree>
    <p:extLst>
      <p:ext uri="{BB962C8B-B14F-4D97-AF65-F5344CB8AC3E}">
        <p14:creationId xmlns:p14="http://schemas.microsoft.com/office/powerpoint/2010/main" val="321286004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2000"/>
                                        <p:tgtEl>
                                          <p:spTgt spid="20482"/>
                                        </p:tgtEl>
                                      </p:cBhvr>
                                    </p:animEffect>
                                    <p:anim calcmode="lin" valueType="num">
                                      <p:cBhvr>
                                        <p:cTn id="8" dur="2000" fill="hold"/>
                                        <p:tgtEl>
                                          <p:spTgt spid="20482"/>
                                        </p:tgtEl>
                                        <p:attrNameLst>
                                          <p:attrName>ppt_x</p:attrName>
                                        </p:attrNameLst>
                                      </p:cBhvr>
                                      <p:tavLst>
                                        <p:tav tm="0">
                                          <p:val>
                                            <p:strVal val="#ppt_x"/>
                                          </p:val>
                                        </p:tav>
                                        <p:tav tm="100000">
                                          <p:val>
                                            <p:strVal val="#ppt_x"/>
                                          </p:val>
                                        </p:tav>
                                      </p:tavLst>
                                    </p:anim>
                                    <p:anim calcmode="lin" valueType="num">
                                      <p:cBhvr>
                                        <p:cTn id="9" dur="2000" fill="hold"/>
                                        <p:tgtEl>
                                          <p:spTgt spid="204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Nebraska's connection to Gen. John J. Pershing | Nebraska ...">
            <a:extLst>
              <a:ext uri="{FF2B5EF4-FFF2-40B4-BE49-F238E27FC236}">
                <a16:creationId xmlns:a16="http://schemas.microsoft.com/office/drawing/2014/main" id="{6E86D154-28B7-62DE-FBA4-8AB399DEAE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5888" y="268519"/>
            <a:ext cx="6678160" cy="51352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3BAD4EB-F7A6-3EAF-651A-DD6EF76EA320}"/>
              </a:ext>
            </a:extLst>
          </p:cNvPr>
          <p:cNvSpPr txBox="1"/>
          <p:nvPr/>
        </p:nvSpPr>
        <p:spPr>
          <a:xfrm>
            <a:off x="265044" y="1666019"/>
            <a:ext cx="5234609" cy="1653145"/>
          </a:xfrm>
          <a:prstGeom prst="rect">
            <a:avLst/>
          </a:prstGeom>
          <a:noFill/>
        </p:spPr>
        <p:txBody>
          <a:bodyPr wrap="square">
            <a:spAutoFit/>
          </a:bodyPr>
          <a:lstStyle/>
          <a:p>
            <a:pPr marL="0" marR="0" algn="ctr">
              <a:lnSpc>
                <a:spcPct val="107000"/>
              </a:lnSpc>
              <a:spcBef>
                <a:spcPts val="0"/>
              </a:spcBef>
              <a:spcAft>
                <a:spcPts val="0"/>
              </a:spcAft>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Within a year, the university cadet corps swelled to 350 students and pride for the program grew at the school.</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74955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anim calcmode="lin" valueType="num">
                                      <p:cBhvr>
                                        <p:cTn id="8" dur="2000" fill="hold"/>
                                        <p:tgtEl>
                                          <p:spTgt spid="19458"/>
                                        </p:tgtEl>
                                        <p:attrNameLst>
                                          <p:attrName>ppt_x</p:attrName>
                                        </p:attrNameLst>
                                      </p:cBhvr>
                                      <p:tavLst>
                                        <p:tav tm="0">
                                          <p:val>
                                            <p:strVal val="#ppt_x"/>
                                          </p:val>
                                        </p:tav>
                                        <p:tav tm="100000">
                                          <p:val>
                                            <p:strVal val="#ppt_x"/>
                                          </p:val>
                                        </p:tav>
                                      </p:tavLst>
                                    </p:anim>
                                    <p:anim calcmode="lin" valueType="num">
                                      <p:cBhvr>
                                        <p:cTn id="9" dur="2000" fill="hold"/>
                                        <p:tgtEl>
                                          <p:spTgt spid="19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269ECA-85FF-CC99-B2F2-1ADB9BE9CF71}"/>
              </a:ext>
            </a:extLst>
          </p:cNvPr>
          <p:cNvSpPr txBox="1"/>
          <p:nvPr/>
        </p:nvSpPr>
        <p:spPr>
          <a:xfrm>
            <a:off x="1333500" y="349238"/>
            <a:ext cx="9069439" cy="1257973"/>
          </a:xfrm>
          <a:prstGeom prst="rect">
            <a:avLst/>
          </a:prstGeom>
          <a:noFill/>
        </p:spPr>
        <p:txBody>
          <a:bodyPr wrap="square">
            <a:spAutoFit/>
          </a:bodyPr>
          <a:lstStyle/>
          <a:p>
            <a:pPr marL="0" marR="0" algn="ctr">
              <a:lnSpc>
                <a:spcPct val="107000"/>
              </a:lnSpc>
              <a:spcBef>
                <a:spcPts val="0"/>
              </a:spcBef>
              <a:spcAft>
                <a:spcPts val="0"/>
              </a:spcAft>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In 1892, a national military drill competition was held in Omaha and through discipline, pride and hard work, Pershing’s Cadets took top honors in their division.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3554" name="Picture 2" descr="Pershing Rifles | Explore Nebraska History">
            <a:extLst>
              <a:ext uri="{FF2B5EF4-FFF2-40B4-BE49-F238E27FC236}">
                <a16:creationId xmlns:a16="http://schemas.microsoft.com/office/drawing/2014/main" id="{0DBB428C-DD87-8FB1-C554-5545DBA6F7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1543050"/>
            <a:ext cx="9525000"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63019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anim calcmode="lin" valueType="num">
                                      <p:cBhvr>
                                        <p:cTn id="8" dur="2000" fill="hold"/>
                                        <p:tgtEl>
                                          <p:spTgt spid="23554"/>
                                        </p:tgtEl>
                                        <p:attrNameLst>
                                          <p:attrName>ppt_x</p:attrName>
                                        </p:attrNameLst>
                                      </p:cBhvr>
                                      <p:tavLst>
                                        <p:tav tm="0">
                                          <p:val>
                                            <p:strVal val="#ppt_x"/>
                                          </p:val>
                                        </p:tav>
                                        <p:tav tm="100000">
                                          <p:val>
                                            <p:strVal val="#ppt_x"/>
                                          </p:val>
                                        </p:tav>
                                      </p:tavLst>
                                    </p:anim>
                                    <p:anim calcmode="lin" valueType="num">
                                      <p:cBhvr>
                                        <p:cTn id="9" dur="2000" fill="hold"/>
                                        <p:tgtEl>
                                          <p:spTgt spid="235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General John J. Pershing Display | Nebraska">
            <a:extLst>
              <a:ext uri="{FF2B5EF4-FFF2-40B4-BE49-F238E27FC236}">
                <a16:creationId xmlns:a16="http://schemas.microsoft.com/office/drawing/2014/main" id="{8BBA4812-0BDF-8E24-688E-A89597936A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7866" y="2523669"/>
            <a:ext cx="2469913" cy="32932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5F1F5DC-7D8A-A465-AA6A-408E6A6E6517}"/>
              </a:ext>
            </a:extLst>
          </p:cNvPr>
          <p:cNvSpPr txBox="1"/>
          <p:nvPr/>
        </p:nvSpPr>
        <p:spPr>
          <a:xfrm>
            <a:off x="5471510" y="215345"/>
            <a:ext cx="6102626" cy="2308324"/>
          </a:xfrm>
          <a:prstGeom prst="rect">
            <a:avLst/>
          </a:prstGeom>
          <a:noFill/>
        </p:spPr>
        <p:txBody>
          <a:bodyPr wrap="square">
            <a:spAutoFit/>
          </a:bodyPr>
          <a:lstStyle/>
          <a:p>
            <a:pPr algn="ctr"/>
            <a:r>
              <a:rPr lang="en-US" sz="2400" kern="0" dirty="0">
                <a:effectLst/>
                <a:latin typeface="Arial" panose="020B0604020202020204" pitchFamily="34" charset="0"/>
                <a:ea typeface="Times New Roman" panose="02020603050405020304" pitchFamily="18" charset="0"/>
              </a:rPr>
              <a:t>Years later, in honor of their former cadet corps commander, the University of Nebraska military drill team renamed itself “Pershing’s Rifles” and units of its kind still flourish across the country as a lasting tribute to Pershing’s legacy. </a:t>
            </a:r>
            <a:endParaRPr lang="en-US" sz="2400" dirty="0"/>
          </a:p>
        </p:txBody>
      </p:sp>
      <p:pic>
        <p:nvPicPr>
          <p:cNvPr id="27650" name="Picture 2" descr="Pershing Rifles Historical Marker">
            <a:extLst>
              <a:ext uri="{FF2B5EF4-FFF2-40B4-BE49-F238E27FC236}">
                <a16:creationId xmlns:a16="http://schemas.microsoft.com/office/drawing/2014/main" id="{EE9A6D67-1217-601C-D092-9052750984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406" y="274430"/>
            <a:ext cx="4731854" cy="6309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21999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0" presetClass="entr" presetSubtype="0" fill="hold" nodeType="afterEffect">
                                  <p:stCondLst>
                                    <p:cond delay="1000"/>
                                  </p:stCondLst>
                                  <p:childTnLst>
                                    <p:set>
                                      <p:cBhvr>
                                        <p:cTn id="12" dur="1" fill="hold">
                                          <p:stCondLst>
                                            <p:cond delay="0"/>
                                          </p:stCondLst>
                                        </p:cTn>
                                        <p:tgtEl>
                                          <p:spTgt spid="22530"/>
                                        </p:tgtEl>
                                        <p:attrNameLst>
                                          <p:attrName>style.visibility</p:attrName>
                                        </p:attrNameLst>
                                      </p:cBhvr>
                                      <p:to>
                                        <p:strVal val="visible"/>
                                      </p:to>
                                    </p:set>
                                    <p:animEffect transition="in" filter="fade">
                                      <p:cBhvr>
                                        <p:cTn id="13" dur="1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30F5F-3787-7567-D742-1F97676E19D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45B20A1-C894-B5A5-4A7E-41FC4503C9FE}"/>
              </a:ext>
            </a:extLst>
          </p:cNvPr>
          <p:cNvSpPr txBox="1"/>
          <p:nvPr/>
        </p:nvSpPr>
        <p:spPr>
          <a:xfrm>
            <a:off x="360294" y="664915"/>
            <a:ext cx="6102626" cy="1938992"/>
          </a:xfrm>
          <a:prstGeom prst="rect">
            <a:avLst/>
          </a:prstGeom>
          <a:noFill/>
        </p:spPr>
        <p:txBody>
          <a:bodyPr wrap="square">
            <a:spAutoFit/>
          </a:bodyPr>
          <a:lstStyle/>
          <a:p>
            <a:pPr algn="ctr"/>
            <a:r>
              <a:rPr lang="en-US" sz="2400" kern="0" dirty="0">
                <a:effectLst/>
                <a:latin typeface="Arial" panose="020B0604020202020204" pitchFamily="34" charset="0"/>
                <a:ea typeface="Times New Roman" panose="02020603050405020304" pitchFamily="18" charset="0"/>
              </a:rPr>
              <a:t>By 1895, Pershing finished his studies, received his law degree, and recommitted himself to the military, going on to build his historic career through his service to his country. </a:t>
            </a:r>
            <a:endParaRPr lang="en-US" sz="2400" dirty="0"/>
          </a:p>
        </p:txBody>
      </p:sp>
      <p:sp>
        <p:nvSpPr>
          <p:cNvPr id="4" name="TextBox 3">
            <a:extLst>
              <a:ext uri="{FF2B5EF4-FFF2-40B4-BE49-F238E27FC236}">
                <a16:creationId xmlns:a16="http://schemas.microsoft.com/office/drawing/2014/main" id="{911E89E4-36DE-D75A-76F6-E4B21188B2BD}"/>
              </a:ext>
            </a:extLst>
          </p:cNvPr>
          <p:cNvSpPr txBox="1"/>
          <p:nvPr/>
        </p:nvSpPr>
        <p:spPr>
          <a:xfrm>
            <a:off x="480391" y="2967335"/>
            <a:ext cx="5761383" cy="1569660"/>
          </a:xfrm>
          <a:prstGeom prst="rect">
            <a:avLst/>
          </a:prstGeom>
          <a:noFill/>
        </p:spPr>
        <p:txBody>
          <a:bodyPr wrap="square">
            <a:spAutoFit/>
          </a:bodyPr>
          <a:lstStyle/>
          <a:p>
            <a:pPr algn="ctr"/>
            <a:r>
              <a:rPr lang="en-US" sz="2400" kern="0" dirty="0">
                <a:effectLst/>
                <a:latin typeface="Arial" panose="020B0604020202020204" pitchFamily="34" charset="0"/>
                <a:ea typeface="Times New Roman" panose="02020603050405020304" pitchFamily="18" charset="0"/>
              </a:rPr>
              <a:t>Despite his rise in fame, accomplishments, and stature, his friendships and bonds with the Lincoln community would last. </a:t>
            </a:r>
            <a:endParaRPr lang="en-US" sz="2400" dirty="0"/>
          </a:p>
        </p:txBody>
      </p:sp>
      <p:pic>
        <p:nvPicPr>
          <p:cNvPr id="26626" name="Picture 2" descr="John J. (Black Jack) Pershing | Biography, Facts, &amp; Nickname ...">
            <a:extLst>
              <a:ext uri="{FF2B5EF4-FFF2-40B4-BE49-F238E27FC236}">
                <a16:creationId xmlns:a16="http://schemas.microsoft.com/office/drawing/2014/main" id="{766B7A52-64A2-04F6-2F92-99FE5A458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2082" y="340091"/>
            <a:ext cx="4072227" cy="5254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51810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1000"/>
                                        <p:tgtEl>
                                          <p:spTgt spid="26626"/>
                                        </p:tgtEl>
                                      </p:cBhvr>
                                    </p:animEffect>
                                  </p:childTnLst>
                                </p:cTn>
                              </p:par>
                            </p:childTnLst>
                          </p:cTn>
                        </p:par>
                        <p:par>
                          <p:cTn id="8" fill="hold">
                            <p:stCondLst>
                              <p:cond delay="2000"/>
                            </p:stCondLst>
                            <p:childTnLst>
                              <p:par>
                                <p:cTn id="9" presetID="42" presetClass="entr" presetSubtype="0"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Jim McKee: John Joseph Pershing's life in Lincoln">
            <a:extLst>
              <a:ext uri="{FF2B5EF4-FFF2-40B4-BE49-F238E27FC236}">
                <a16:creationId xmlns:a16="http://schemas.microsoft.com/office/drawing/2014/main" id="{3F019B26-BB05-F65A-9E7C-4AB1BA2A3F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3441" y="279746"/>
            <a:ext cx="5905500" cy="48672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D698FB6-4665-00AF-1C98-F6A04EF9C53B}"/>
              </a:ext>
            </a:extLst>
          </p:cNvPr>
          <p:cNvSpPr txBox="1"/>
          <p:nvPr/>
        </p:nvSpPr>
        <p:spPr>
          <a:xfrm>
            <a:off x="135836" y="2590224"/>
            <a:ext cx="5591588" cy="2048318"/>
          </a:xfrm>
          <a:prstGeom prst="rect">
            <a:avLst/>
          </a:prstGeom>
          <a:noFill/>
        </p:spPr>
        <p:txBody>
          <a:bodyPr wrap="square">
            <a:spAutoFit/>
          </a:bodyPr>
          <a:lstStyle/>
          <a:p>
            <a:pPr marL="0" marR="0" algn="ctr">
              <a:lnSpc>
                <a:spcPct val="107000"/>
              </a:lnSpc>
              <a:spcBef>
                <a:spcPts val="0"/>
              </a:spcBef>
              <a:spcAft>
                <a:spcPts val="500"/>
              </a:spcAft>
            </a:pPr>
            <a:r>
              <a:rPr lang="en-US" sz="2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 would call Lincoln his second home and would frequently return to Lincoln when his duties from around the nation allowed, visiting his sisters in a home Pershing owned on 17</a:t>
            </a:r>
            <a:r>
              <a:rPr lang="en-US" sz="2400" kern="0" baseline="30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a:t>
            </a:r>
            <a:r>
              <a:rPr lang="en-US" sz="24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and B Streets.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2D65CF7-DAB9-0425-187B-8D05B64B044B}"/>
              </a:ext>
            </a:extLst>
          </p:cNvPr>
          <p:cNvSpPr txBox="1"/>
          <p:nvPr/>
        </p:nvSpPr>
        <p:spPr>
          <a:xfrm>
            <a:off x="347869" y="657496"/>
            <a:ext cx="5218044" cy="1569660"/>
          </a:xfrm>
          <a:prstGeom prst="rect">
            <a:avLst/>
          </a:prstGeom>
          <a:noFill/>
        </p:spPr>
        <p:txBody>
          <a:bodyPr wrap="square">
            <a:spAutoFit/>
          </a:bodyPr>
          <a:lstStyle/>
          <a:p>
            <a:pPr algn="ctr"/>
            <a:r>
              <a:rPr lang="en-US" sz="2400" b="0" i="0" dirty="0">
                <a:effectLst/>
                <a:latin typeface="Arial" panose="020B0604020202020204" pitchFamily="34" charset="0"/>
                <a:cs typeface="Arial" panose="020B0604020202020204" pitchFamily="34" charset="0"/>
              </a:rPr>
              <a:t>Pershing’s 7-year-old son, Warren, stayed with his aunts in Lincoln, Nebraska while his father commanded the troops in WWI.</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520176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1000"/>
                                        <p:tgtEl>
                                          <p:spTgt spid="21506"/>
                                        </p:tgtEl>
                                      </p:cBhvr>
                                    </p:animEffect>
                                  </p:childTnLst>
                                </p:cTn>
                              </p:par>
                            </p:childTnLst>
                          </p:cTn>
                        </p:par>
                        <p:par>
                          <p:cTn id="8" fill="hold">
                            <p:stCondLst>
                              <p:cond delay="2000"/>
                            </p:stCondLst>
                            <p:childTnLst>
                              <p:par>
                                <p:cTn id="9" presetID="42" presetClass="entr" presetSubtype="0" fill="hold" grpId="0"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0CB3F0-B716-50DD-4B42-D4AE8167EDC4}"/>
              </a:ext>
            </a:extLst>
          </p:cNvPr>
          <p:cNvSpPr txBox="1"/>
          <p:nvPr/>
        </p:nvSpPr>
        <p:spPr>
          <a:xfrm>
            <a:off x="573156" y="346717"/>
            <a:ext cx="5258018" cy="1938992"/>
          </a:xfrm>
          <a:prstGeom prst="rect">
            <a:avLst/>
          </a:prstGeom>
          <a:noFill/>
        </p:spPr>
        <p:txBody>
          <a:bodyPr wrap="square">
            <a:spAutoFit/>
          </a:bodyPr>
          <a:lstStyle/>
          <a:p>
            <a:pPr algn="ctr"/>
            <a:r>
              <a:rPr lang="en-US" sz="2400" dirty="0">
                <a:effectLst/>
                <a:latin typeface="Arial" panose="020B0604020202020204" pitchFamily="34" charset="0"/>
                <a:ea typeface="Calibri" panose="020F0502020204030204" pitchFamily="34" charset="0"/>
              </a:rPr>
              <a:t>Even though General John J. Pershing may not be a common name to this generation in the 21</a:t>
            </a:r>
            <a:r>
              <a:rPr lang="en-US" sz="2400" baseline="30000" dirty="0">
                <a:effectLst/>
                <a:latin typeface="Arial" panose="020B0604020202020204" pitchFamily="34" charset="0"/>
                <a:ea typeface="Calibri" panose="020F0502020204030204" pitchFamily="34" charset="0"/>
              </a:rPr>
              <a:t>st</a:t>
            </a:r>
            <a:r>
              <a:rPr lang="en-US" sz="2400" dirty="0">
                <a:effectLst/>
                <a:latin typeface="Arial" panose="020B0604020202020204" pitchFamily="34" charset="0"/>
                <a:ea typeface="Calibri" panose="020F0502020204030204" pitchFamily="34" charset="0"/>
              </a:rPr>
              <a:t> century, there is still much that can be learned from his life and legacy. </a:t>
            </a:r>
            <a:endParaRPr lang="en-US" sz="2400" dirty="0"/>
          </a:p>
        </p:txBody>
      </p:sp>
      <p:sp>
        <p:nvSpPr>
          <p:cNvPr id="5" name="TextBox 4">
            <a:extLst>
              <a:ext uri="{FF2B5EF4-FFF2-40B4-BE49-F238E27FC236}">
                <a16:creationId xmlns:a16="http://schemas.microsoft.com/office/drawing/2014/main" id="{F357C035-548F-7777-63E2-B2B0D7705BB8}"/>
              </a:ext>
            </a:extLst>
          </p:cNvPr>
          <p:cNvSpPr txBox="1"/>
          <p:nvPr/>
        </p:nvSpPr>
        <p:spPr>
          <a:xfrm>
            <a:off x="573156" y="2976626"/>
            <a:ext cx="4449418" cy="1569660"/>
          </a:xfrm>
          <a:prstGeom prst="rect">
            <a:avLst/>
          </a:prstGeom>
          <a:noFill/>
        </p:spPr>
        <p:txBody>
          <a:bodyPr wrap="square">
            <a:spAutoFit/>
          </a:bodyPr>
          <a:lstStyle/>
          <a:p>
            <a:pPr algn="ctr"/>
            <a:r>
              <a:rPr lang="en-US" sz="2400" dirty="0">
                <a:effectLst/>
                <a:latin typeface="Arial" panose="020B0604020202020204" pitchFamily="34" charset="0"/>
                <a:ea typeface="Calibri" panose="020F0502020204030204" pitchFamily="34" charset="0"/>
              </a:rPr>
              <a:t>Much of his fame rests on his personal character, his will for victory, and his belief in his military. </a:t>
            </a:r>
            <a:endParaRPr lang="en-US" sz="2400" dirty="0"/>
          </a:p>
        </p:txBody>
      </p:sp>
      <p:pic>
        <p:nvPicPr>
          <p:cNvPr id="29700" name="Picture 4" descr="17 things you should know about Gen. John J. Pershing">
            <a:extLst>
              <a:ext uri="{FF2B5EF4-FFF2-40B4-BE49-F238E27FC236}">
                <a16:creationId xmlns:a16="http://schemas.microsoft.com/office/drawing/2014/main" id="{4D19A493-9BEA-DEE2-D808-B675BBF390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521" y="808382"/>
            <a:ext cx="5963479" cy="4472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36961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9700"/>
                                        </p:tgtEl>
                                        <p:attrNameLst>
                                          <p:attrName>style.visibility</p:attrName>
                                        </p:attrNameLst>
                                      </p:cBhvr>
                                      <p:to>
                                        <p:strVal val="visible"/>
                                      </p:to>
                                    </p:set>
                                    <p:animEffect transition="in" filter="fade">
                                      <p:cBhvr>
                                        <p:cTn id="7" dur="1000"/>
                                        <p:tgtEl>
                                          <p:spTgt spid="29700"/>
                                        </p:tgtEl>
                                      </p:cBhvr>
                                    </p:animEffect>
                                  </p:childTnLst>
                                </p:cTn>
                              </p:par>
                            </p:childTnLst>
                          </p:cTn>
                        </p:par>
                        <p:par>
                          <p:cTn id="8" fill="hold">
                            <p:stCondLst>
                              <p:cond delay="2000"/>
                            </p:stCondLst>
                            <p:childTnLst>
                              <p:par>
                                <p:cTn id="9" presetID="42" presetClass="entr" presetSubtype="0"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1ECFE8-F5C0-4EB2-BF2E-9C521E691C35}"/>
              </a:ext>
            </a:extLst>
          </p:cNvPr>
          <p:cNvSpPr txBox="1"/>
          <p:nvPr/>
        </p:nvSpPr>
        <p:spPr>
          <a:xfrm>
            <a:off x="173362" y="418198"/>
            <a:ext cx="6102626" cy="830997"/>
          </a:xfrm>
          <a:prstGeom prst="rect">
            <a:avLst/>
          </a:prstGeom>
          <a:noFill/>
        </p:spPr>
        <p:txBody>
          <a:bodyPr wrap="square">
            <a:spAutoFit/>
          </a:bodyPr>
          <a:lstStyle/>
          <a:p>
            <a:pPr algn="ctr"/>
            <a:r>
              <a:rPr lang="en-US" sz="2400" dirty="0">
                <a:effectLst/>
                <a:latin typeface="Arial" panose="020B0604020202020204" pitchFamily="34" charset="0"/>
                <a:ea typeface="Calibri" panose="020F0502020204030204" pitchFamily="34" charset="0"/>
              </a:rPr>
              <a:t>John J. Pershing (1860-1948) was born into humble beginnings in Laclede, Missouri. </a:t>
            </a:r>
            <a:endParaRPr lang="en-US" sz="2400" dirty="0"/>
          </a:p>
        </p:txBody>
      </p:sp>
      <p:sp>
        <p:nvSpPr>
          <p:cNvPr id="5" name="TextBox 4">
            <a:extLst>
              <a:ext uri="{FF2B5EF4-FFF2-40B4-BE49-F238E27FC236}">
                <a16:creationId xmlns:a16="http://schemas.microsoft.com/office/drawing/2014/main" id="{D525961F-99A1-2F16-8828-3A898871837A}"/>
              </a:ext>
            </a:extLst>
          </p:cNvPr>
          <p:cNvSpPr txBox="1"/>
          <p:nvPr/>
        </p:nvSpPr>
        <p:spPr>
          <a:xfrm>
            <a:off x="0" y="4042148"/>
            <a:ext cx="6975858" cy="1938992"/>
          </a:xfrm>
          <a:prstGeom prst="rect">
            <a:avLst/>
          </a:prstGeom>
          <a:noFill/>
        </p:spPr>
        <p:txBody>
          <a:bodyPr wrap="square">
            <a:spAutoFit/>
          </a:bodyPr>
          <a:lstStyle/>
          <a:p>
            <a:pPr algn="ctr"/>
            <a:r>
              <a:rPr lang="en-US" sz="2400" dirty="0">
                <a:effectLst/>
                <a:latin typeface="Arial" panose="020B0604020202020204" pitchFamily="34" charset="0"/>
                <a:ea typeface="Calibri" panose="020F0502020204030204" pitchFamily="34" charset="0"/>
              </a:rPr>
              <a:t>Through his decorated military career, Pershing became General of Armies (a rank created specifically for him), which made him the </a:t>
            </a:r>
            <a:r>
              <a:rPr lang="en-US" sz="2400" b="1" dirty="0">
                <a:effectLst/>
                <a:latin typeface="Arial" panose="020B0604020202020204" pitchFamily="34" charset="0"/>
                <a:ea typeface="Calibri" panose="020F0502020204030204" pitchFamily="34" charset="0"/>
              </a:rPr>
              <a:t>highest-ranking living active-duty officer in American military history. </a:t>
            </a:r>
            <a:endParaRPr lang="en-US" sz="2400" b="1" dirty="0"/>
          </a:p>
        </p:txBody>
      </p:sp>
      <p:pic>
        <p:nvPicPr>
          <p:cNvPr id="1028" name="Picture 4" descr="11,000+ Military Medal Stock Photos, Pictures &amp; Royalty-Free ...">
            <a:extLst>
              <a:ext uri="{FF2B5EF4-FFF2-40B4-BE49-F238E27FC236}">
                <a16:creationId xmlns:a16="http://schemas.microsoft.com/office/drawing/2014/main" id="{87B86E35-FA46-CA5D-FEFA-DE9CF7A5F9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801" y="1410905"/>
            <a:ext cx="3927611" cy="263124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clede County, Missouri - Wikipedia">
            <a:extLst>
              <a:ext uri="{FF2B5EF4-FFF2-40B4-BE49-F238E27FC236}">
                <a16:creationId xmlns:a16="http://schemas.microsoft.com/office/drawing/2014/main" id="{3B9E71F4-6E44-35C1-92F7-346E0B7603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5852" y="480156"/>
            <a:ext cx="5313707" cy="4671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57158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1000"/>
                                        <p:tgtEl>
                                          <p:spTgt spid="1030"/>
                                        </p:tgtEl>
                                      </p:cBhvr>
                                    </p:animEffect>
                                    <p:anim calcmode="lin" valueType="num">
                                      <p:cBhvr>
                                        <p:cTn id="8" dur="1000" fill="hold"/>
                                        <p:tgtEl>
                                          <p:spTgt spid="1030"/>
                                        </p:tgtEl>
                                        <p:attrNameLst>
                                          <p:attrName>ppt_x</p:attrName>
                                        </p:attrNameLst>
                                      </p:cBhvr>
                                      <p:tavLst>
                                        <p:tav tm="0">
                                          <p:val>
                                            <p:strVal val="#ppt_x"/>
                                          </p:val>
                                        </p:tav>
                                        <p:tav tm="100000">
                                          <p:val>
                                            <p:strVal val="#ppt_x"/>
                                          </p:val>
                                        </p:tav>
                                      </p:tavLst>
                                    </p:anim>
                                    <p:anim calcmode="lin" valueType="num">
                                      <p:cBhvr>
                                        <p:cTn id="9" dur="1000" fill="hold"/>
                                        <p:tgtEl>
                                          <p:spTgt spid="1030"/>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6" presetClass="entr" presetSubtype="16" fill="hold" nodeType="afterEffect">
                                  <p:stCondLst>
                                    <p:cond delay="1000"/>
                                  </p:stCondLst>
                                  <p:childTnLst>
                                    <p:set>
                                      <p:cBhvr>
                                        <p:cTn id="18" dur="1" fill="hold">
                                          <p:stCondLst>
                                            <p:cond delay="0"/>
                                          </p:stCondLst>
                                        </p:cTn>
                                        <p:tgtEl>
                                          <p:spTgt spid="1028"/>
                                        </p:tgtEl>
                                        <p:attrNameLst>
                                          <p:attrName>style.visibility</p:attrName>
                                        </p:attrNameLst>
                                      </p:cBhvr>
                                      <p:to>
                                        <p:strVal val="visible"/>
                                      </p:to>
                                    </p:set>
                                    <p:animEffect transition="in" filter="circle(in)">
                                      <p:cBhvr>
                                        <p:cTn id="19"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9E7865-17D7-BD29-0FFD-A4D31340922B}"/>
              </a:ext>
            </a:extLst>
          </p:cNvPr>
          <p:cNvSpPr txBox="1"/>
          <p:nvPr/>
        </p:nvSpPr>
        <p:spPr>
          <a:xfrm>
            <a:off x="1179442" y="150455"/>
            <a:ext cx="8892209" cy="1164101"/>
          </a:xfrm>
          <a:prstGeom prst="rect">
            <a:avLst/>
          </a:prstGeom>
          <a:noFill/>
        </p:spPr>
        <p:txBody>
          <a:bodyPr wrap="square">
            <a:spAutoFit/>
          </a:bodyPr>
          <a:lstStyle/>
          <a:p>
            <a:pPr marL="0" marR="0" algn="ctr">
              <a:lnSpc>
                <a:spcPct val="107000"/>
              </a:lnSpc>
              <a:spcBef>
                <a:spcPts val="0"/>
              </a:spcBef>
              <a:spcAft>
                <a:spcPts val="0"/>
              </a:spcAft>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Times may change, but the tough determination, hard work, discipline, and character it takes to be successful have not.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22" name="Picture 2">
            <a:extLst>
              <a:ext uri="{FF2B5EF4-FFF2-40B4-BE49-F238E27FC236}">
                <a16:creationId xmlns:a16="http://schemas.microsoft.com/office/drawing/2014/main" id="{70FF575F-BD66-4382-1F72-FF25CDC24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119188"/>
            <a:ext cx="3810000" cy="461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87771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3000"/>
                                        <p:tgtEl>
                                          <p:spTgt spid="30722"/>
                                        </p:tgtEl>
                                      </p:cBhvr>
                                    </p:animEffect>
                                    <p:anim calcmode="lin" valueType="num">
                                      <p:cBhvr>
                                        <p:cTn id="8" dur="3000" fill="hold"/>
                                        <p:tgtEl>
                                          <p:spTgt spid="30722"/>
                                        </p:tgtEl>
                                        <p:attrNameLst>
                                          <p:attrName>ppt_x</p:attrName>
                                        </p:attrNameLst>
                                      </p:cBhvr>
                                      <p:tavLst>
                                        <p:tav tm="0">
                                          <p:val>
                                            <p:strVal val="#ppt_x"/>
                                          </p:val>
                                        </p:tav>
                                        <p:tav tm="100000">
                                          <p:val>
                                            <p:strVal val="#ppt_x"/>
                                          </p:val>
                                        </p:tav>
                                      </p:tavLst>
                                    </p:anim>
                                    <p:anim calcmode="lin" valueType="num">
                                      <p:cBhvr>
                                        <p:cTn id="9" dur="3000" fill="hold"/>
                                        <p:tgtEl>
                                          <p:spTgt spid="307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906198-3300-8AB5-BCE8-14ACC08962AD}"/>
              </a:ext>
            </a:extLst>
          </p:cNvPr>
          <p:cNvSpPr txBox="1"/>
          <p:nvPr/>
        </p:nvSpPr>
        <p:spPr>
          <a:xfrm>
            <a:off x="570766" y="898740"/>
            <a:ext cx="5178287" cy="2048318"/>
          </a:xfrm>
          <a:prstGeom prst="rect">
            <a:avLst/>
          </a:prstGeom>
          <a:noFill/>
        </p:spPr>
        <p:txBody>
          <a:bodyPr wrap="square">
            <a:spAutoFit/>
          </a:bodyPr>
          <a:lstStyle/>
          <a:p>
            <a:pPr marR="0" lvl="0" algn="ctr">
              <a:lnSpc>
                <a:spcPct val="107000"/>
              </a:lnSpc>
              <a:spcBef>
                <a:spcPts val="0"/>
              </a:spcBef>
              <a:spcAft>
                <a:spcPts val="0"/>
              </a:spcAft>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When Pershing was still in his teens, his first job was as a school teacher at Prairie Mount School in Chariton County, Missouri where he taught black students.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a black and white photo of a classroom">
            <a:extLst>
              <a:ext uri="{FF2B5EF4-FFF2-40B4-BE49-F238E27FC236}">
                <a16:creationId xmlns:a16="http://schemas.microsoft.com/office/drawing/2014/main" id="{F8396608-2F11-1B45-EC58-F0CB9CE2A9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898740"/>
            <a:ext cx="5849178" cy="3901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60731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2FAD19-96C0-7A7B-E32A-0695462B2419}"/>
              </a:ext>
            </a:extLst>
          </p:cNvPr>
          <p:cNvSpPr txBox="1"/>
          <p:nvPr/>
        </p:nvSpPr>
        <p:spPr>
          <a:xfrm>
            <a:off x="1233157" y="207292"/>
            <a:ext cx="9469819" cy="1257973"/>
          </a:xfrm>
          <a:prstGeom prst="rect">
            <a:avLst/>
          </a:prstGeom>
          <a:noFill/>
        </p:spPr>
        <p:txBody>
          <a:bodyPr wrap="square">
            <a:spAutoFit/>
          </a:bodyPr>
          <a:lstStyle/>
          <a:p>
            <a:pPr marR="0" lvl="0" algn="ctr">
              <a:lnSpc>
                <a:spcPct val="107000"/>
              </a:lnSpc>
              <a:spcBef>
                <a:spcPts val="0"/>
              </a:spcBef>
              <a:spcAft>
                <a:spcPts val="0"/>
              </a:spcAft>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By saving money from his teaching job, he was able to attend school in the summer months and Pershing received his A.B. Degree from Kirkville Normal School in Northern Missouri.</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Diploma Royalty-Free Images, Stock Photos &amp; Pictures ...">
            <a:extLst>
              <a:ext uri="{FF2B5EF4-FFF2-40B4-BE49-F238E27FC236}">
                <a16:creationId xmlns:a16="http://schemas.microsoft.com/office/drawing/2014/main" id="{91E6ABB5-BAD0-8AC8-97DA-272B861BD1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9895" y="2380836"/>
            <a:ext cx="5715000" cy="344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65444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anim calcmode="lin" valueType="num">
                                      <p:cBhvr>
                                        <p:cTn id="8" dur="2000" fill="hold"/>
                                        <p:tgtEl>
                                          <p:spTgt spid="3074"/>
                                        </p:tgtEl>
                                        <p:attrNameLst>
                                          <p:attrName>ppt_x</p:attrName>
                                        </p:attrNameLst>
                                      </p:cBhvr>
                                      <p:tavLst>
                                        <p:tav tm="0">
                                          <p:val>
                                            <p:strVal val="#ppt_x"/>
                                          </p:val>
                                        </p:tav>
                                        <p:tav tm="100000">
                                          <p:val>
                                            <p:strVal val="#ppt_x"/>
                                          </p:val>
                                        </p:tav>
                                      </p:tavLst>
                                    </p:anim>
                                    <p:anim calcmode="lin" valueType="num">
                                      <p:cBhvr>
                                        <p:cTn id="9" dur="2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B98E55-9E83-CE4F-43C6-BECF150BD7A5}"/>
              </a:ext>
            </a:extLst>
          </p:cNvPr>
          <p:cNvSpPr txBox="1"/>
          <p:nvPr/>
        </p:nvSpPr>
        <p:spPr>
          <a:xfrm>
            <a:off x="3711913" y="131755"/>
            <a:ext cx="8249587" cy="1246495"/>
          </a:xfrm>
          <a:prstGeom prst="rect">
            <a:avLst/>
          </a:prstGeom>
          <a:noFill/>
        </p:spPr>
        <p:txBody>
          <a:bodyPr wrap="square">
            <a:spAutoFit/>
          </a:bodyPr>
          <a:lstStyle/>
          <a:p>
            <a:pPr algn="ctr"/>
            <a:r>
              <a:rPr lang="en-US" sz="2500" dirty="0">
                <a:effectLst/>
                <a:latin typeface="Arial" panose="020B0604020202020204" pitchFamily="34" charset="0"/>
                <a:ea typeface="Calibri" panose="020F0502020204030204" pitchFamily="34" charset="0"/>
              </a:rPr>
              <a:t>When Pershing saw an ad for West Point, seeking “honest, strong-God-fearing boys,” he applied and passed his entrance exam, joining the Academy in 1882. </a:t>
            </a:r>
            <a:endParaRPr lang="en-US" sz="2500" dirty="0"/>
          </a:p>
        </p:txBody>
      </p:sp>
      <p:sp>
        <p:nvSpPr>
          <p:cNvPr id="5" name="TextBox 4">
            <a:extLst>
              <a:ext uri="{FF2B5EF4-FFF2-40B4-BE49-F238E27FC236}">
                <a16:creationId xmlns:a16="http://schemas.microsoft.com/office/drawing/2014/main" id="{C26CE67E-659B-76E5-0585-D03ED3DABC9B}"/>
              </a:ext>
            </a:extLst>
          </p:cNvPr>
          <p:cNvSpPr txBox="1"/>
          <p:nvPr/>
        </p:nvSpPr>
        <p:spPr>
          <a:xfrm>
            <a:off x="-6626" y="4287795"/>
            <a:ext cx="4878429" cy="862800"/>
          </a:xfrm>
          <a:prstGeom prst="rect">
            <a:avLst/>
          </a:prstGeom>
          <a:noFill/>
        </p:spPr>
        <p:txBody>
          <a:bodyPr wrap="square">
            <a:spAutoFit/>
          </a:bodyPr>
          <a:lstStyle/>
          <a:p>
            <a:pPr marR="0" lvl="0" algn="ctr">
              <a:lnSpc>
                <a:spcPct val="107000"/>
              </a:lnSpc>
              <a:spcBef>
                <a:spcPts val="0"/>
              </a:spcBef>
              <a:spcAft>
                <a:spcPts val="0"/>
              </a:spcAft>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He graduated in 1886, 30</a:t>
            </a:r>
            <a:r>
              <a:rPr lang="en-US" sz="2400" kern="100" baseline="30000" dirty="0">
                <a:effectLst/>
                <a:latin typeface="Arial" panose="020B0604020202020204" pitchFamily="34" charset="0"/>
                <a:ea typeface="Calibri" panose="020F0502020204030204" pitchFamily="34" charset="0"/>
                <a:cs typeface="Times New Roman" panose="02020603050405020304" pitchFamily="18" charset="0"/>
              </a:rPr>
              <a:t>th</a:t>
            </a:r>
            <a:r>
              <a:rPr lang="en-US" sz="2400" kern="100" dirty="0">
                <a:effectLst/>
                <a:latin typeface="Arial" panose="020B0604020202020204" pitchFamily="34" charset="0"/>
                <a:ea typeface="Calibri" panose="020F0502020204030204" pitchFamily="34" charset="0"/>
                <a:cs typeface="Times New Roman" panose="02020603050405020304" pitchFamily="18" charset="0"/>
              </a:rPr>
              <a:t> in a class of 77.</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descr="John J. Pershing As A Cadet by Bettmann">
            <a:extLst>
              <a:ext uri="{FF2B5EF4-FFF2-40B4-BE49-F238E27FC236}">
                <a16:creationId xmlns:a16="http://schemas.microsoft.com/office/drawing/2014/main" id="{323D371F-4289-3FE1-5D3F-0B6278EE3B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036" y="353669"/>
            <a:ext cx="2318877" cy="361122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est Point Class Of 1888 by Bettmann">
            <a:extLst>
              <a:ext uri="{FF2B5EF4-FFF2-40B4-BE49-F238E27FC236}">
                <a16:creationId xmlns:a16="http://schemas.microsoft.com/office/drawing/2014/main" id="{202896CE-0C0D-381E-34FE-AB1FC61BBF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530" y="1569680"/>
            <a:ext cx="5780638" cy="4354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31332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1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10" presetClass="entr" presetSubtype="0" fill="hold" nodeType="afterEffect">
                                  <p:stCondLst>
                                    <p:cond delay="1000"/>
                                  </p:stCondLst>
                                  <p:childTnLst>
                                    <p:set>
                                      <p:cBhvr>
                                        <p:cTn id="18" dur="1" fill="hold">
                                          <p:stCondLst>
                                            <p:cond delay="0"/>
                                          </p:stCondLst>
                                        </p:cTn>
                                        <p:tgtEl>
                                          <p:spTgt spid="4100"/>
                                        </p:tgtEl>
                                        <p:attrNameLst>
                                          <p:attrName>style.visibility</p:attrName>
                                        </p:attrNameLst>
                                      </p:cBhvr>
                                      <p:to>
                                        <p:strVal val="visible"/>
                                      </p:to>
                                    </p:set>
                                    <p:animEffect transition="in" filter="fade">
                                      <p:cBhvr>
                                        <p:cTn id="19" dur="2000"/>
                                        <p:tgtEl>
                                          <p:spTgt spid="4100"/>
                                        </p:tgtEl>
                                      </p:cBhvr>
                                    </p:animEffect>
                                  </p:childTnLst>
                                </p:cTn>
                              </p:par>
                            </p:childTnLst>
                          </p:cTn>
                        </p:par>
                        <p:par>
                          <p:cTn id="20" fill="hold">
                            <p:stCondLst>
                              <p:cond delay="6000"/>
                            </p:stCondLst>
                            <p:childTnLst>
                              <p:par>
                                <p:cTn id="21" presetID="42" presetClass="entr" presetSubtype="0" fill="hold" grpId="0" nodeType="afterEffect">
                                  <p:stCondLst>
                                    <p:cond delay="5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C11A2E-03B1-18C5-C062-528AB5206021}"/>
              </a:ext>
            </a:extLst>
          </p:cNvPr>
          <p:cNvSpPr txBox="1"/>
          <p:nvPr/>
        </p:nvSpPr>
        <p:spPr>
          <a:xfrm>
            <a:off x="326532" y="345047"/>
            <a:ext cx="3057939" cy="5140382"/>
          </a:xfrm>
          <a:prstGeom prst="rect">
            <a:avLst/>
          </a:prstGeom>
          <a:noFill/>
        </p:spPr>
        <p:txBody>
          <a:bodyPr wrap="square">
            <a:spAutoFit/>
          </a:bodyPr>
          <a:lstStyle/>
          <a:p>
            <a:pPr marR="0" lvl="0">
              <a:lnSpc>
                <a:spcPct val="107000"/>
              </a:lnSpc>
              <a:spcBef>
                <a:spcPts val="0"/>
              </a:spcBef>
              <a:spcAft>
                <a:spcPts val="0"/>
              </a:spcAft>
            </a:pPr>
            <a:r>
              <a:rPr lang="en-US" sz="2800" kern="100" dirty="0">
                <a:effectLst/>
                <a:latin typeface="Arial" panose="020B0604020202020204" pitchFamily="34" charset="0"/>
                <a:ea typeface="Calibri" panose="020F0502020204030204" pitchFamily="34" charset="0"/>
                <a:cs typeface="Times New Roman" panose="02020603050405020304" pitchFamily="18" charset="0"/>
              </a:rPr>
              <a:t>His first post after graduating the Academy was at Fort Bayard, New Mexico where he became a First Lieutenant commanding a unit of black calvary, the buffalo soldiers.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30" name="Picture 10">
            <a:extLst>
              <a:ext uri="{FF2B5EF4-FFF2-40B4-BE49-F238E27FC236}">
                <a16:creationId xmlns:a16="http://schemas.microsoft.com/office/drawing/2014/main" id="{6970BFC5-A7E3-3826-3E81-7FA7045E92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4471" y="345047"/>
            <a:ext cx="8476224" cy="4754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44985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1000"/>
                                  </p:stCondLst>
                                  <p:childTnLst>
                                    <p:set>
                                      <p:cBhvr>
                                        <p:cTn id="12" dur="1" fill="hold">
                                          <p:stCondLst>
                                            <p:cond delay="0"/>
                                          </p:stCondLst>
                                        </p:cTn>
                                        <p:tgtEl>
                                          <p:spTgt spid="5130"/>
                                        </p:tgtEl>
                                        <p:attrNameLst>
                                          <p:attrName>style.visibility</p:attrName>
                                        </p:attrNameLst>
                                      </p:cBhvr>
                                      <p:to>
                                        <p:strVal val="visible"/>
                                      </p:to>
                                    </p:set>
                                    <p:animEffect transition="in" filter="fade">
                                      <p:cBhvr>
                                        <p:cTn id="13" dur="10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87F29C-589B-014C-9960-CA1DDE7DD566}"/>
              </a:ext>
            </a:extLst>
          </p:cNvPr>
          <p:cNvSpPr txBox="1"/>
          <p:nvPr/>
        </p:nvSpPr>
        <p:spPr>
          <a:xfrm>
            <a:off x="559698" y="3565844"/>
            <a:ext cx="6102626" cy="1569660"/>
          </a:xfrm>
          <a:prstGeom prst="rect">
            <a:avLst/>
          </a:prstGeom>
          <a:noFill/>
        </p:spPr>
        <p:txBody>
          <a:bodyPr wrap="square">
            <a:spAutoFit/>
          </a:bodyPr>
          <a:lstStyle/>
          <a:p>
            <a:pPr algn="ctr"/>
            <a:r>
              <a:rPr lang="en-US" sz="2400" dirty="0">
                <a:effectLst/>
                <a:latin typeface="Arial" panose="020B0604020202020204" pitchFamily="34" charset="0"/>
                <a:ea typeface="Calibri" panose="020F0502020204030204" pitchFamily="34" charset="0"/>
              </a:rPr>
              <a:t>Pershing’s nickname was “Black Jack” Pershing.  One theory for the origin of the name is that it came from commanding the Buffalo Soldiers. </a:t>
            </a:r>
            <a:endParaRPr lang="en-US" sz="2400" dirty="0"/>
          </a:p>
        </p:txBody>
      </p:sp>
      <p:pic>
        <p:nvPicPr>
          <p:cNvPr id="5128" name="Picture 8" descr="Congress established African-American military divisions in 1866. A portion of a 1899 stereograph shows a formation of buffalo soldiers that fought in the Spanish-American War in Cuba.">
            <a:extLst>
              <a:ext uri="{FF2B5EF4-FFF2-40B4-BE49-F238E27FC236}">
                <a16:creationId xmlns:a16="http://schemas.microsoft.com/office/drawing/2014/main" id="{886E87E5-507A-FBEC-FBB6-5FEFB387C8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645"/>
          <a:stretch/>
        </p:blipFill>
        <p:spPr bwMode="auto">
          <a:xfrm>
            <a:off x="6907902" y="0"/>
            <a:ext cx="4724400" cy="58687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DB0FCB2-35D4-BF96-82BC-CE28DF8BC8B8}"/>
              </a:ext>
            </a:extLst>
          </p:cNvPr>
          <p:cNvSpPr txBox="1"/>
          <p:nvPr/>
        </p:nvSpPr>
        <p:spPr>
          <a:xfrm>
            <a:off x="317769" y="405296"/>
            <a:ext cx="6102626" cy="2308324"/>
          </a:xfrm>
          <a:prstGeom prst="rect">
            <a:avLst/>
          </a:prstGeom>
          <a:noFill/>
        </p:spPr>
        <p:txBody>
          <a:bodyPr wrap="square">
            <a:spAutoFit/>
          </a:bodyPr>
          <a:lstStyle/>
          <a:p>
            <a:pPr algn="ctr"/>
            <a:r>
              <a:rPr lang="en-US" sz="2400" b="0" i="0" dirty="0">
                <a:solidFill>
                  <a:srgbClr val="202124"/>
                </a:solidFill>
                <a:effectLst/>
                <a:latin typeface="Arial" panose="020B0604020202020204" pitchFamily="34" charset="0"/>
                <a:cs typeface="Arial" panose="020B0604020202020204" pitchFamily="34" charset="0"/>
              </a:rPr>
              <a:t>American Plains Indians who fought against these soldiers referred to the black cavalry troops as "buffalo soldiers" </a:t>
            </a:r>
            <a:r>
              <a:rPr lang="en-US" sz="2400" b="0" i="0" dirty="0">
                <a:solidFill>
                  <a:srgbClr val="040C28"/>
                </a:solidFill>
                <a:effectLst/>
                <a:latin typeface="Arial" panose="020B0604020202020204" pitchFamily="34" charset="0"/>
                <a:cs typeface="Arial" panose="020B0604020202020204" pitchFamily="34" charset="0"/>
              </a:rPr>
              <a:t>because of their dark, curly hair, which resembled a buffalo's coat and because of their fierce nature of fighting</a:t>
            </a:r>
            <a:r>
              <a:rPr lang="en-US" sz="2400" b="0" i="0" dirty="0">
                <a:solidFill>
                  <a:srgbClr val="202124"/>
                </a:solidFill>
                <a:effectLst/>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049770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5128"/>
                                        </p:tgtEl>
                                        <p:attrNameLst>
                                          <p:attrName>style.visibility</p:attrName>
                                        </p:attrNameLst>
                                      </p:cBhvr>
                                      <p:to>
                                        <p:strVal val="visible"/>
                                      </p:to>
                                    </p:set>
                                    <p:animEffect transition="in" filter="fade">
                                      <p:cBhvr>
                                        <p:cTn id="7" dur="2000"/>
                                        <p:tgtEl>
                                          <p:spTgt spid="5128"/>
                                        </p:tgtEl>
                                      </p:cBhvr>
                                    </p:animEffect>
                                  </p:childTnLst>
                                </p:cTn>
                              </p:par>
                            </p:childTnLst>
                          </p:cTn>
                        </p:par>
                        <p:par>
                          <p:cTn id="8" fill="hold">
                            <p:stCondLst>
                              <p:cond delay="3000"/>
                            </p:stCondLst>
                            <p:childTnLst>
                              <p:par>
                                <p:cTn id="9" presetID="42" presetClass="entr" presetSubtype="0" fill="hold" grpId="0"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anim calcmode="lin" valueType="num">
                                      <p:cBhvr>
                                        <p:cTn id="12" dur="2000" fill="hold"/>
                                        <p:tgtEl>
                                          <p:spTgt spid="3"/>
                                        </p:tgtEl>
                                        <p:attrNameLst>
                                          <p:attrName>ppt_x</p:attrName>
                                        </p:attrNameLst>
                                      </p:cBhvr>
                                      <p:tavLst>
                                        <p:tav tm="0">
                                          <p:val>
                                            <p:strVal val="#ppt_x"/>
                                          </p:val>
                                        </p:tav>
                                        <p:tav tm="100000">
                                          <p:val>
                                            <p:strVal val="#ppt_x"/>
                                          </p:val>
                                        </p:tav>
                                      </p:tavLst>
                                    </p:anim>
                                    <p:anim calcmode="lin" valueType="num">
                                      <p:cBhvr>
                                        <p:cTn id="13"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BA4279-CC2C-95BC-B214-9FFB934AD377}"/>
              </a:ext>
            </a:extLst>
          </p:cNvPr>
          <p:cNvSpPr txBox="1"/>
          <p:nvPr/>
        </p:nvSpPr>
        <p:spPr>
          <a:xfrm>
            <a:off x="882247" y="143753"/>
            <a:ext cx="10427506" cy="1077218"/>
          </a:xfrm>
          <a:prstGeom prst="rect">
            <a:avLst/>
          </a:prstGeom>
          <a:noFill/>
        </p:spPr>
        <p:txBody>
          <a:bodyPr wrap="square">
            <a:spAutoFit/>
          </a:bodyPr>
          <a:lstStyle/>
          <a:p>
            <a:pPr algn="ctr"/>
            <a:r>
              <a:rPr lang="en-US" sz="3200" dirty="0">
                <a:effectLst/>
                <a:latin typeface="Arial" panose="020B0604020202020204" pitchFamily="34" charset="0"/>
                <a:ea typeface="Calibri" panose="020F0502020204030204" pitchFamily="34" charset="0"/>
              </a:rPr>
              <a:t>During the 1898 Spanish American War, he fought alongside Theodore Roosevelt and his “Rough Riders.” </a:t>
            </a:r>
            <a:endParaRPr lang="en-US" sz="3200" dirty="0"/>
          </a:p>
        </p:txBody>
      </p:sp>
      <p:pic>
        <p:nvPicPr>
          <p:cNvPr id="6150" name="Picture 6">
            <a:extLst>
              <a:ext uri="{FF2B5EF4-FFF2-40B4-BE49-F238E27FC236}">
                <a16:creationId xmlns:a16="http://schemas.microsoft.com/office/drawing/2014/main" id="{5F74DE14-3EA8-9106-B20F-E50ADC581F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9576" y="1220971"/>
            <a:ext cx="8559318" cy="4816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58472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6150"/>
                                        </p:tgtEl>
                                        <p:attrNameLst>
                                          <p:attrName>style.visibility</p:attrName>
                                        </p:attrNameLst>
                                      </p:cBhvr>
                                      <p:to>
                                        <p:strVal val="visible"/>
                                      </p:to>
                                    </p:set>
                                    <p:animEffect transition="in" filter="fade">
                                      <p:cBhvr>
                                        <p:cTn id="7" dur="2000"/>
                                        <p:tgtEl>
                                          <p:spTgt spid="6150"/>
                                        </p:tgtEl>
                                      </p:cBhvr>
                                    </p:animEffect>
                                    <p:anim calcmode="lin" valueType="num">
                                      <p:cBhvr>
                                        <p:cTn id="8" dur="2000" fill="hold"/>
                                        <p:tgtEl>
                                          <p:spTgt spid="6150"/>
                                        </p:tgtEl>
                                        <p:attrNameLst>
                                          <p:attrName>ppt_x</p:attrName>
                                        </p:attrNameLst>
                                      </p:cBhvr>
                                      <p:tavLst>
                                        <p:tav tm="0">
                                          <p:val>
                                            <p:strVal val="#ppt_x"/>
                                          </p:val>
                                        </p:tav>
                                        <p:tav tm="100000">
                                          <p:val>
                                            <p:strVal val="#ppt_x"/>
                                          </p:val>
                                        </p:tav>
                                      </p:tavLst>
                                    </p:anim>
                                    <p:anim calcmode="lin" valueType="num">
                                      <p:cBhvr>
                                        <p:cTn id="9" dur="2000" fill="hold"/>
                                        <p:tgtEl>
                                          <p:spTgt spid="61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393</TotalTime>
  <Words>1223</Words>
  <Application>Microsoft Office PowerPoint</Application>
  <PresentationFormat>Widescreen</PresentationFormat>
  <Paragraphs>49</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Gill Sans MT</vt:lpstr>
      <vt:lpstr>Lato</vt:lpstr>
      <vt:lpstr>Gallery</vt:lpstr>
      <vt:lpstr>General  John J. Pershing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John J. Pershing’s Nebraska Connection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John J. Pershing</dc:title>
  <dc:creator>Anne Woita</dc:creator>
  <cp:lastModifiedBy>Anne Woita</cp:lastModifiedBy>
  <cp:revision>11</cp:revision>
  <dcterms:created xsi:type="dcterms:W3CDTF">2024-03-06T21:35:29Z</dcterms:created>
  <dcterms:modified xsi:type="dcterms:W3CDTF">2024-07-31T00:48:59Z</dcterms:modified>
</cp:coreProperties>
</file>