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328" r:id="rId3"/>
    <p:sldId id="329" r:id="rId4"/>
    <p:sldId id="330" r:id="rId5"/>
    <p:sldId id="314" r:id="rId6"/>
    <p:sldId id="311" r:id="rId7"/>
    <p:sldId id="315" r:id="rId8"/>
    <p:sldId id="316" r:id="rId9"/>
    <p:sldId id="321" r:id="rId10"/>
    <p:sldId id="322" r:id="rId11"/>
    <p:sldId id="323" r:id="rId12"/>
    <p:sldId id="331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F027-406F-DC45-9293-F7A4008D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5B59-3E4E-4E48-819E-BE52E5792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15C13-2466-134C-819A-83B31C4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270C-3BB1-684B-A75D-D8E6348A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915D9-DF4F-4E42-AC94-B0D789F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52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F17F-59A0-1146-A71F-E2A49941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2EBA2-07ED-0F4C-8DDE-EAD2CA8D7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FF57F-9185-6E47-A0B4-1830D80D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B816D-AD44-A349-BBE8-CC0B8654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3A8C-C5A2-EE47-A515-167A9DDE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24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442CD-1352-7D4A-A5A8-0F5033A56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541C3-9659-E44B-B641-599D52B30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4AE3-FFE0-1B47-9F33-D06762A1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DFBC-FC1A-2941-8462-B32E5EE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7C2D-93E4-4241-BB83-7B3D38CF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09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4912-7A63-4E49-8ADD-EDD49A69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F184-3CA2-934E-9E00-A0AA206BC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B01B4-7003-EA4D-9BFE-F9B441BB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5049-879E-9943-B8A1-858B2892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B93B-C93E-1448-BBCB-41B684B8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604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83C4-48C8-B240-8201-EA8694A7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9DEA4-64E4-D544-94DF-40F5857E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12D27-3B94-C441-9854-FFFFD73D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2877F-1D41-CD44-9E68-17748CFB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5D838-F704-0242-9F29-BB365854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551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61E7-6B67-3A40-AF33-EAA0E6EA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8EC0-6537-DE4C-8932-23FD91DB1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352CC-1A44-4947-97DE-98850810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3525B-4709-174A-8368-2E81424D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16B70-3CD6-794A-950D-2D1B1755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A7947-A424-5A44-AFA9-046FD8E5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448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490A-EFEF-8B4E-A045-900545CD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78DE0-F98B-324A-8C9E-B4BA2AB1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8D32F-5402-5E4B-8B8E-F842A11F0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A569B-71E1-E84D-AE9C-EA851B18D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768BD-E2C3-604B-ADF5-BC7386413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807E1-06DA-9F43-BDD3-91D2169C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1C17-7E8C-CB44-BB81-62885B10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0E5AE-1177-0E45-AC12-4B3C9E36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59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839C-3E5D-4449-A40E-9D64C837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AA7D5-5817-0B48-B5CD-FAF2DDBB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575F8-BC68-504B-9153-5049E6E2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28D83-A0B2-254E-81C9-BCE62D83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8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3415C-1E3B-324C-8635-AFB8372E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FEAF2-F38F-4E46-900F-39ACC732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E3C76-4DD5-9548-9D55-6615EBB1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36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C180-533F-AA45-A497-82BE9085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6157-B1AB-2140-9387-6C5EB860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26598-BEB4-BB44-A8C7-9236E9DB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F99E-A4F9-0C4D-8C6B-EDCED6C1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10302-E516-FE46-8535-54888F9B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3E4F5-427A-D54E-9F03-C023F166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55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3965-BE42-EE4C-A42B-465E509D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A4EED-46C0-AE4D-8C07-96A514656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BFE16-02CF-1B42-8968-B58C5D0F3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26C00-34D2-2649-8936-371E1F74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17F80-E1D7-DE4C-B8EE-70381CAB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9312-CE9C-9C40-83D4-C1017117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21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9E295-414E-7D4E-9AE4-2E5C8053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4A452-A60A-3544-9C7C-B6DB5DED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10D7-071D-7C4F-ABF2-F3433AFB1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F82-6EED-F64C-BA86-12538D2766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63E2D-863E-5842-8473-C997B192E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9500-D754-BD40-8582-132C999DE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8EE1-06F3-7C4A-B014-EF2719D3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074EA-7F24-27BF-3EBC-D0247FDB2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/>
              </a:rPr>
              <a:t>Conducting an Oral History Interview</a:t>
            </a:r>
          </a:p>
        </p:txBody>
      </p:sp>
      <p:pic>
        <p:nvPicPr>
          <p:cNvPr id="1028" name="Picture 4" descr="Historical Banner Photos and Images | Shutterstock">
            <a:extLst>
              <a:ext uri="{FF2B5EF4-FFF2-40B4-BE49-F238E27FC236}">
                <a16:creationId xmlns:a16="http://schemas.microsoft.com/office/drawing/2014/main" id="{6F0E5A49-A88F-6762-F4BC-6B232DB62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5179"/>
          <a:stretch/>
        </p:blipFill>
        <p:spPr bwMode="auto">
          <a:xfrm>
            <a:off x="1236447" y="3577701"/>
            <a:ext cx="9287430" cy="29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1126E2-31D2-2F9E-54BC-68DA6D1CAD9A}"/>
              </a:ext>
            </a:extLst>
          </p:cNvPr>
          <p:cNvSpPr txBox="1"/>
          <p:nvPr/>
        </p:nvSpPr>
        <p:spPr>
          <a:xfrm>
            <a:off x="2832902" y="4331996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Optima" panose="02000503060000020004"/>
              </a:rPr>
              <a:t>Preserving Memories, Perspectives and Voices of People in History</a:t>
            </a:r>
          </a:p>
        </p:txBody>
      </p:sp>
    </p:spTree>
    <p:extLst>
      <p:ext uri="{BB962C8B-B14F-4D97-AF65-F5344CB8AC3E}">
        <p14:creationId xmlns:p14="http://schemas.microsoft.com/office/powerpoint/2010/main" val="202050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138" y="161236"/>
            <a:ext cx="822766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 panose="02000503060000020004"/>
                <a:cs typeface="Optima"/>
              </a:rPr>
              <a:t>“Here are a few </a:t>
            </a:r>
            <a:r>
              <a:rPr lang="en-US" sz="4400" b="1" dirty="0">
                <a:latin typeface="Optima" panose="02000503060000020004"/>
                <a:cs typeface="Optima"/>
              </a:rPr>
              <a:t>“go-to” phrases </a:t>
            </a:r>
          </a:p>
          <a:p>
            <a:r>
              <a:rPr lang="en-US" sz="2800" b="1" dirty="0">
                <a:latin typeface="Optima" panose="02000503060000020004"/>
                <a:cs typeface="Optima"/>
              </a:rPr>
              <a:t>when doing an oral history interview…”</a:t>
            </a:r>
          </a:p>
          <a:p>
            <a:endParaRPr lang="en-US" dirty="0"/>
          </a:p>
        </p:txBody>
      </p:sp>
      <p:pic>
        <p:nvPicPr>
          <p:cNvPr id="2" name="Picture 1" descr="hand_pointing_left_1.png">
            <a:extLst>
              <a:ext uri="{FF2B5EF4-FFF2-40B4-BE49-F238E27FC236}">
                <a16:creationId xmlns:a16="http://schemas.microsoft.com/office/drawing/2014/main" id="{DA30DF88-F830-39FC-4989-7391F99FF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8" y="309836"/>
            <a:ext cx="5190340" cy="2657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D34980-8135-5DEC-6A56-5268DB4499F2}"/>
              </a:ext>
            </a:extLst>
          </p:cNvPr>
          <p:cNvSpPr txBox="1"/>
          <p:nvPr/>
        </p:nvSpPr>
        <p:spPr>
          <a:xfrm>
            <a:off x="584733" y="1713230"/>
            <a:ext cx="72364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 “That is very interesting, </a:t>
            </a:r>
            <a:r>
              <a:rPr lang="en-US" sz="2000" i="1" dirty="0">
                <a:latin typeface="Optima" panose="02000503060000020004"/>
                <a:cs typeface="Optima"/>
              </a:rPr>
              <a:t>can you say more about that?</a:t>
            </a:r>
            <a:r>
              <a:rPr lang="en-US" sz="2000" dirty="0">
                <a:latin typeface="Optima" panose="02000503060000020004"/>
                <a:cs typeface="Optima"/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 “Can you think of </a:t>
            </a:r>
            <a:r>
              <a:rPr lang="en-US" sz="2000" i="1" dirty="0">
                <a:latin typeface="Optima" panose="02000503060000020004"/>
                <a:cs typeface="Optima"/>
              </a:rPr>
              <a:t>a specific story, or example</a:t>
            </a:r>
            <a:r>
              <a:rPr lang="en-US" sz="2000" dirty="0">
                <a:latin typeface="Optima" panose="02000503060000020004"/>
                <a:cs typeface="Optima"/>
              </a:rPr>
              <a:t>, that illustrates your   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      point?” </a:t>
            </a:r>
          </a:p>
          <a:p>
            <a:pPr marL="0" indent="0">
              <a:buNone/>
            </a:pPr>
            <a:endParaRPr lang="en-US" sz="2000" dirty="0">
              <a:latin typeface="Optima" panose="02000503060000020004"/>
              <a:cs typeface="Optima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 “What did you </a:t>
            </a:r>
            <a:r>
              <a:rPr lang="en-US" sz="2000" i="1" dirty="0">
                <a:latin typeface="Optima" panose="02000503060000020004"/>
                <a:cs typeface="Optima"/>
              </a:rPr>
              <a:t>think</a:t>
            </a:r>
            <a:r>
              <a:rPr lang="en-US" sz="2000" dirty="0">
                <a:latin typeface="Optima" panose="02000503060000020004"/>
                <a:cs typeface="Optima"/>
              </a:rPr>
              <a:t> of that?  How did it make you </a:t>
            </a:r>
            <a:r>
              <a:rPr lang="en-US" sz="2000" i="1" dirty="0">
                <a:latin typeface="Optima" panose="02000503060000020004"/>
                <a:cs typeface="Optima"/>
              </a:rPr>
              <a:t>feel</a:t>
            </a:r>
            <a:r>
              <a:rPr lang="en-US" sz="2000" dirty="0">
                <a:latin typeface="Optima" panose="02000503060000020004"/>
                <a:cs typeface="Optima"/>
              </a:rPr>
              <a:t>?”</a:t>
            </a:r>
          </a:p>
          <a:p>
            <a:pPr marL="0" indent="0">
              <a:buNone/>
            </a:pPr>
            <a:endParaRPr lang="en-US" sz="2000" dirty="0">
              <a:latin typeface="Optima" panose="02000503060000020004"/>
              <a:cs typeface="Optima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 “</a:t>
            </a:r>
            <a:r>
              <a:rPr lang="en-US" sz="2000" i="1" dirty="0">
                <a:latin typeface="Optima" panose="02000503060000020004"/>
                <a:cs typeface="Optima"/>
              </a:rPr>
              <a:t>What do you think I should know </a:t>
            </a:r>
            <a:r>
              <a:rPr lang="en-US" sz="2000" dirty="0">
                <a:latin typeface="Optima" panose="02000503060000020004"/>
                <a:cs typeface="Optima"/>
              </a:rPr>
              <a:t>that we have not yet talked 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       about?”</a:t>
            </a:r>
          </a:p>
          <a:p>
            <a:pPr marL="0" indent="0">
              <a:buNone/>
            </a:pPr>
            <a:endParaRPr lang="en-US" sz="2000" dirty="0">
              <a:latin typeface="Optima" panose="02000503060000020004"/>
              <a:cs typeface="Optima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 “Is there </a:t>
            </a:r>
            <a:r>
              <a:rPr lang="en-US" sz="2000" i="1" dirty="0">
                <a:latin typeface="Optima" panose="02000503060000020004"/>
                <a:cs typeface="Optima"/>
              </a:rPr>
              <a:t>anyone else you think we should talk to </a:t>
            </a:r>
            <a:r>
              <a:rPr lang="en-US" sz="2000" dirty="0">
                <a:latin typeface="Optima" panose="02000503060000020004"/>
                <a:cs typeface="Optima"/>
              </a:rPr>
              <a:t>about this 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      topic?”</a:t>
            </a:r>
          </a:p>
          <a:p>
            <a:pPr marL="0" indent="0">
              <a:buNone/>
            </a:pPr>
            <a:endParaRPr lang="en-US" sz="2000" dirty="0">
              <a:latin typeface="Optima" panose="02000503060000020004"/>
              <a:cs typeface="Optima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• “Do you have any </a:t>
            </a:r>
            <a:r>
              <a:rPr lang="en-US" sz="2000" i="1" dirty="0">
                <a:latin typeface="Optima" panose="02000503060000020004"/>
                <a:cs typeface="Optima"/>
              </a:rPr>
              <a:t>historical artifacts related to this history </a:t>
            </a:r>
            <a:r>
              <a:rPr lang="en-US" sz="2000" dirty="0">
                <a:latin typeface="Optima" panose="02000503060000020004"/>
                <a:cs typeface="Optima"/>
              </a:rPr>
              <a:t>that 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/>
                <a:cs typeface="Optima"/>
              </a:rPr>
              <a:t>     you might be willing to share with us?”</a:t>
            </a:r>
          </a:p>
        </p:txBody>
      </p:sp>
    </p:spTree>
    <p:extLst>
      <p:ext uri="{BB962C8B-B14F-4D97-AF65-F5344CB8AC3E}">
        <p14:creationId xmlns:p14="http://schemas.microsoft.com/office/powerpoint/2010/main" val="1268488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998" y="247436"/>
            <a:ext cx="3951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Optima"/>
                <a:cs typeface="Optima"/>
              </a:rPr>
              <a:t>“After</a:t>
            </a:r>
            <a:r>
              <a:rPr lang="en-US" sz="2800" dirty="0">
                <a:latin typeface="Optima"/>
                <a:cs typeface="Optima"/>
              </a:rPr>
              <a:t> your interview:”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03C38-4203-9E0F-1C4E-6D546F5A7BB9}"/>
              </a:ext>
            </a:extLst>
          </p:cNvPr>
          <p:cNvSpPr txBox="1"/>
          <p:nvPr/>
        </p:nvSpPr>
        <p:spPr>
          <a:xfrm>
            <a:off x="905933" y="1545273"/>
            <a:ext cx="6096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Optima" panose="02000503060000020004"/>
                <a:cs typeface="Optima"/>
              </a:rPr>
              <a:t>•  </a:t>
            </a:r>
            <a:r>
              <a:rPr lang="en-US" sz="2800" i="1" dirty="0">
                <a:latin typeface="Optima" panose="02000503060000020004"/>
                <a:cs typeface="Optima"/>
              </a:rPr>
              <a:t>send</a:t>
            </a:r>
            <a:r>
              <a:rPr lang="en-US" sz="2800" dirty="0">
                <a:latin typeface="Optima" panose="02000503060000020004"/>
                <a:cs typeface="Optima"/>
              </a:rPr>
              <a:t> a thank-you</a:t>
            </a:r>
            <a:r>
              <a:rPr lang="en-US" sz="2800" i="1" dirty="0">
                <a:latin typeface="Optima" panose="02000503060000020004"/>
                <a:cs typeface="Optima"/>
              </a:rPr>
              <a:t>  </a:t>
            </a:r>
          </a:p>
          <a:p>
            <a:endParaRPr lang="en-US" sz="2800" dirty="0">
              <a:latin typeface="Optima" panose="02000503060000020004"/>
              <a:cs typeface="Optima"/>
            </a:endParaRPr>
          </a:p>
          <a:p>
            <a:r>
              <a:rPr lang="en-US" sz="2800" dirty="0">
                <a:latin typeface="Optima" panose="02000503060000020004"/>
                <a:cs typeface="Optima"/>
              </a:rPr>
              <a:t>•  </a:t>
            </a:r>
            <a:r>
              <a:rPr lang="en-US" sz="2800" i="1" dirty="0">
                <a:latin typeface="Optima" panose="02000503060000020004"/>
                <a:cs typeface="Optima"/>
              </a:rPr>
              <a:t>talk</a:t>
            </a:r>
            <a:r>
              <a:rPr lang="en-US" sz="2800" dirty="0">
                <a:latin typeface="Optima" panose="02000503060000020004"/>
                <a:cs typeface="Optima"/>
              </a:rPr>
              <a:t> about what you each </a:t>
            </a:r>
          </a:p>
          <a:p>
            <a:r>
              <a:rPr lang="en-US" sz="2800" dirty="0">
                <a:latin typeface="Optima" panose="02000503060000020004"/>
                <a:cs typeface="Optima"/>
              </a:rPr>
              <a:t>heard in the interview</a:t>
            </a:r>
          </a:p>
          <a:p>
            <a:endParaRPr lang="en-US" sz="2800" dirty="0">
              <a:latin typeface="Optima" panose="02000503060000020004"/>
              <a:cs typeface="Optima"/>
            </a:endParaRPr>
          </a:p>
          <a:p>
            <a:r>
              <a:rPr lang="en-US" sz="2800" dirty="0">
                <a:latin typeface="Optima" panose="02000503060000020004"/>
                <a:cs typeface="Optima"/>
              </a:rPr>
              <a:t>•  </a:t>
            </a:r>
            <a:r>
              <a:rPr lang="en-US" sz="2800" i="1" dirty="0">
                <a:latin typeface="Optima" panose="02000503060000020004"/>
                <a:cs typeface="Optima"/>
              </a:rPr>
              <a:t>re-listen </a:t>
            </a:r>
            <a:r>
              <a:rPr lang="en-US" sz="2800" dirty="0">
                <a:latin typeface="Optima" panose="02000503060000020004"/>
                <a:cs typeface="Optima"/>
              </a:rPr>
              <a:t>and </a:t>
            </a:r>
            <a:r>
              <a:rPr lang="en-US" sz="2800" i="1" dirty="0">
                <a:latin typeface="Optima" panose="02000503060000020004"/>
                <a:cs typeface="Optima"/>
              </a:rPr>
              <a:t>select</a:t>
            </a:r>
          </a:p>
          <a:p>
            <a:endParaRPr lang="en-US" sz="2800" dirty="0">
              <a:latin typeface="Optima" panose="02000503060000020004"/>
              <a:cs typeface="Optima"/>
            </a:endParaRPr>
          </a:p>
          <a:p>
            <a:r>
              <a:rPr lang="en-US" sz="2800" dirty="0">
                <a:latin typeface="Optima" panose="02000503060000020004"/>
                <a:cs typeface="Optima"/>
              </a:rPr>
              <a:t>•  </a:t>
            </a:r>
            <a:r>
              <a:rPr lang="en-US" sz="2800" i="1" dirty="0">
                <a:latin typeface="Optima" panose="02000503060000020004"/>
                <a:cs typeface="Optima"/>
              </a:rPr>
              <a:t>edit</a:t>
            </a:r>
            <a:r>
              <a:rPr lang="en-US" sz="2800" dirty="0">
                <a:latin typeface="Optima" panose="02000503060000020004"/>
                <a:cs typeface="Optima"/>
              </a:rPr>
              <a:t> with iMovie</a:t>
            </a:r>
          </a:p>
          <a:p>
            <a:endParaRPr lang="en-US" sz="2800" dirty="0">
              <a:latin typeface="Optima" panose="02000503060000020004"/>
              <a:cs typeface="Optima"/>
            </a:endParaRPr>
          </a:p>
          <a:p>
            <a:r>
              <a:rPr lang="en-US" sz="2800" dirty="0">
                <a:latin typeface="Optima" panose="02000503060000020004"/>
                <a:cs typeface="Optima"/>
              </a:rPr>
              <a:t>•  </a:t>
            </a:r>
            <a:r>
              <a:rPr lang="en-US" sz="2800" i="1" dirty="0">
                <a:latin typeface="Optima" panose="02000503060000020004"/>
                <a:cs typeface="Optima"/>
              </a:rPr>
              <a:t>reflect</a:t>
            </a:r>
            <a:r>
              <a:rPr lang="en-US" sz="2800" dirty="0">
                <a:latin typeface="Optima" panose="02000503060000020004"/>
                <a:cs typeface="Optima"/>
              </a:rPr>
              <a:t> in your journal about your experience doing oral history!</a:t>
            </a:r>
          </a:p>
        </p:txBody>
      </p:sp>
      <p:pic>
        <p:nvPicPr>
          <p:cNvPr id="4098" name="Picture 2" descr="Oral History Interviews | The ...">
            <a:extLst>
              <a:ext uri="{FF2B5EF4-FFF2-40B4-BE49-F238E27FC236}">
                <a16:creationId xmlns:a16="http://schemas.microsoft.com/office/drawing/2014/main" id="{16F3BB60-9DDD-6FC2-CA26-041B5BBE3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 bwMode="auto">
          <a:xfrm>
            <a:off x="6365290" y="2042559"/>
            <a:ext cx="4556418" cy="26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6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en_pull.gif">
            <a:extLst>
              <a:ext uri="{FF2B5EF4-FFF2-40B4-BE49-F238E27FC236}">
                <a16:creationId xmlns:a16="http://schemas.microsoft.com/office/drawing/2014/main" id="{8FDF6832-D51C-E4EA-6294-559975D6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6246"/>
            <a:ext cx="4370185" cy="4993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C87AC-902F-62C4-9560-BD8B96BD6035}"/>
              </a:ext>
            </a:extLst>
          </p:cNvPr>
          <p:cNvSpPr txBox="1"/>
          <p:nvPr/>
        </p:nvSpPr>
        <p:spPr>
          <a:xfrm>
            <a:off x="528714" y="1637237"/>
            <a:ext cx="5315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/>
              </a:rPr>
              <a:t>“What you are doing is important!”</a:t>
            </a:r>
          </a:p>
        </p:txBody>
      </p:sp>
      <p:pic>
        <p:nvPicPr>
          <p:cNvPr id="5122" name="Picture 2" descr="Important stamp — Stock Photo © Aquir014b #25849633">
            <a:extLst>
              <a:ext uri="{FF2B5EF4-FFF2-40B4-BE49-F238E27FC236}">
                <a16:creationId xmlns:a16="http://schemas.microsoft.com/office/drawing/2014/main" id="{422994F5-24DE-CE53-ADD9-887AE334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18" y="2467992"/>
            <a:ext cx="4068416" cy="40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82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9F8570-919E-60CD-1040-F63FF32A9296}"/>
              </a:ext>
            </a:extLst>
          </p:cNvPr>
          <p:cNvSpPr txBox="1"/>
          <p:nvPr/>
        </p:nvSpPr>
        <p:spPr>
          <a:xfrm>
            <a:off x="2455333" y="59123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Optima" panose="02000503060000020004"/>
                <a:cs typeface="Optima"/>
              </a:rPr>
              <a:t>“And remember, the </a:t>
            </a:r>
            <a:r>
              <a:rPr lang="en-US" sz="2800" i="1" dirty="0">
                <a:latin typeface="Optima" panose="02000503060000020004"/>
                <a:cs typeface="Optima"/>
              </a:rPr>
              <a:t>goal</a:t>
            </a:r>
            <a:r>
              <a:rPr lang="en-US" sz="2800" dirty="0">
                <a:latin typeface="Optima" panose="02000503060000020004"/>
                <a:cs typeface="Optima"/>
              </a:rPr>
              <a:t> in </a:t>
            </a:r>
            <a:r>
              <a:rPr lang="en-US" sz="2800" i="1" dirty="0">
                <a:latin typeface="Optima" panose="02000503060000020004"/>
                <a:cs typeface="Optima"/>
              </a:rPr>
              <a:t>everything</a:t>
            </a:r>
            <a:r>
              <a:rPr lang="en-US" sz="2800" dirty="0">
                <a:latin typeface="Optima" panose="02000503060000020004"/>
                <a:cs typeface="Optima"/>
              </a:rPr>
              <a:t> </a:t>
            </a:r>
          </a:p>
          <a:p>
            <a:pPr algn="ctr"/>
            <a:r>
              <a:rPr lang="en-US" sz="2800" dirty="0">
                <a:latin typeface="Optima" panose="02000503060000020004"/>
                <a:cs typeface="Optima"/>
              </a:rPr>
              <a:t>you are doing is…”</a:t>
            </a:r>
          </a:p>
        </p:txBody>
      </p:sp>
      <p:pic>
        <p:nvPicPr>
          <p:cNvPr id="9" name="Picture 8" descr="10393999_1552988098303227_5832790736482101956_n.png">
            <a:extLst>
              <a:ext uri="{FF2B5EF4-FFF2-40B4-BE49-F238E27FC236}">
                <a16:creationId xmlns:a16="http://schemas.microsoft.com/office/drawing/2014/main" id="{5D48DD01-12FF-5ED1-AEF4-7351AC7F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4" y="1792955"/>
            <a:ext cx="5246257" cy="43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2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ciate Professor of History and Ethnic Studies Profile Image">
            <a:extLst>
              <a:ext uri="{FF2B5EF4-FFF2-40B4-BE49-F238E27FC236}">
                <a16:creationId xmlns:a16="http://schemas.microsoft.com/office/drawing/2014/main" id="{3126E361-6656-5811-3C8B-21DF2071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67" y="1962845"/>
            <a:ext cx="24511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451EAB-8DD5-759C-E4FC-11FD15A5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tima" panose="02000503060000020004"/>
              </a:rPr>
              <a:t>Meet Dr. Patrick Jones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F5E06-3C04-148E-92C2-85CF5C2EEFF5}"/>
              </a:ext>
            </a:extLst>
          </p:cNvPr>
          <p:cNvSpPr txBox="1"/>
          <p:nvPr/>
        </p:nvSpPr>
        <p:spPr>
          <a:xfrm>
            <a:off x="5439835" y="1968679"/>
            <a:ext cx="353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424240"/>
                </a:solidFill>
                <a:effectLst/>
                <a:highlight>
                  <a:srgbClr val="FEFDFA"/>
                </a:highlight>
                <a:latin typeface="Optima" panose="02000503060000020004"/>
                <a:ea typeface="Calibri" panose="020F0502020204030204" pitchFamily="34" charset="0"/>
                <a:cs typeface="Calibri" panose="020F0502020204030204" pitchFamily="34" charset="0"/>
              </a:rPr>
              <a:t>Associate Professor of History and Ethnic Studies at the University of Nebraska-Lincoln</a:t>
            </a:r>
            <a:endParaRPr lang="en-US" sz="2800" dirty="0">
              <a:latin typeface="Optima" panose="020005030600000200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C04A9-EF40-0856-0A53-EFD626AA11F9}"/>
              </a:ext>
            </a:extLst>
          </p:cNvPr>
          <p:cNvSpPr txBox="1"/>
          <p:nvPr/>
        </p:nvSpPr>
        <p:spPr>
          <a:xfrm>
            <a:off x="1557868" y="4859867"/>
            <a:ext cx="8517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 panose="02000503060000020004"/>
              </a:rPr>
              <a:t>And Humanities Scholar for Humanities Nebraska who has consulted on and contributed to the Pershing Mural Curriculum.</a:t>
            </a:r>
          </a:p>
        </p:txBody>
      </p:sp>
    </p:spTree>
    <p:extLst>
      <p:ext uri="{BB962C8B-B14F-4D97-AF65-F5344CB8AC3E}">
        <p14:creationId xmlns:p14="http://schemas.microsoft.com/office/powerpoint/2010/main" val="54350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AFE0D-2C7D-3A58-522E-97657358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48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tima" panose="02000503060000020004"/>
              </a:rPr>
              <a:t>As an historian, professor and scholar, Dr. Jones has conducted many oral history interviews in his studies and work. </a:t>
            </a:r>
          </a:p>
        </p:txBody>
      </p:sp>
      <p:pic>
        <p:nvPicPr>
          <p:cNvPr id="3074" name="Picture 2" descr="68,448 Word History Images, Stock Photos, 3D objects ...">
            <a:extLst>
              <a:ext uri="{FF2B5EF4-FFF2-40B4-BE49-F238E27FC236}">
                <a16:creationId xmlns:a16="http://schemas.microsoft.com/office/drawing/2014/main" id="{B0917070-43A2-C9E6-29E8-9F8561849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 bwMode="auto">
          <a:xfrm>
            <a:off x="3455837" y="2134543"/>
            <a:ext cx="4837642" cy="30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505F5-2259-3697-8B36-56B4C30EF0EB}"/>
              </a:ext>
            </a:extLst>
          </p:cNvPr>
          <p:cNvSpPr txBox="1"/>
          <p:nvPr/>
        </p:nvSpPr>
        <p:spPr>
          <a:xfrm>
            <a:off x="2167467" y="5274733"/>
            <a:ext cx="817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Optima" panose="02000503060000020004"/>
              </a:rPr>
              <a:t>But what is oral history and why is it significant?</a:t>
            </a:r>
          </a:p>
        </p:txBody>
      </p:sp>
    </p:spTree>
    <p:extLst>
      <p:ext uri="{BB962C8B-B14F-4D97-AF65-F5344CB8AC3E}">
        <p14:creationId xmlns:p14="http://schemas.microsoft.com/office/powerpoint/2010/main" val="1178427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22DE-66E2-FE95-6E6A-63E65C7E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/>
              </a:rPr>
              <a:t>Oral History…..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835B6-C234-041F-6211-393BD2717AA2}"/>
              </a:ext>
            </a:extLst>
          </p:cNvPr>
          <p:cNvSpPr txBox="1"/>
          <p:nvPr/>
        </p:nvSpPr>
        <p:spPr>
          <a:xfrm>
            <a:off x="1117600" y="1874504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Optima" panose="02000503060000020004"/>
                <a:cs typeface="Optima"/>
              </a:rPr>
              <a:t>•  is critical in </a:t>
            </a:r>
            <a:r>
              <a:rPr lang="en-US" sz="2400" i="1" dirty="0">
                <a:latin typeface="Optima"/>
                <a:cs typeface="Optima"/>
              </a:rPr>
              <a:t>collecting stories </a:t>
            </a:r>
            <a:r>
              <a:rPr lang="en-US" sz="2400" dirty="0">
                <a:latin typeface="Optima"/>
                <a:cs typeface="Optima"/>
              </a:rPr>
              <a:t>from   </a:t>
            </a: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    participants in the past</a:t>
            </a:r>
          </a:p>
          <a:p>
            <a:pPr marL="0" indent="0">
              <a:buNone/>
            </a:pPr>
            <a:endParaRPr lang="en-US" sz="2400" dirty="0">
              <a:latin typeface="Optima"/>
              <a:cs typeface="Optima"/>
            </a:endParaRP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•  literally </a:t>
            </a:r>
            <a:r>
              <a:rPr lang="en-US" sz="2400" i="1" dirty="0">
                <a:latin typeface="Optima"/>
                <a:cs typeface="Optima"/>
              </a:rPr>
              <a:t>brings history to life</a:t>
            </a: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•  reminds us that </a:t>
            </a:r>
            <a:r>
              <a:rPr lang="en-US" sz="2400" i="1" dirty="0">
                <a:latin typeface="Optima"/>
                <a:cs typeface="Optima"/>
              </a:rPr>
              <a:t>people are what history is </a:t>
            </a:r>
          </a:p>
          <a:p>
            <a:pPr marL="0" indent="0">
              <a:buNone/>
            </a:pPr>
            <a:r>
              <a:rPr lang="en-US" sz="2400" i="1" dirty="0">
                <a:latin typeface="Optima"/>
                <a:cs typeface="Optima"/>
              </a:rPr>
              <a:t>    really all about</a:t>
            </a:r>
          </a:p>
          <a:p>
            <a:pPr marL="0" indent="0">
              <a:buNone/>
            </a:pPr>
            <a:endParaRPr lang="en-US" sz="2400" i="1" dirty="0">
              <a:latin typeface="Optima"/>
              <a:cs typeface="Optima"/>
            </a:endParaRP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•  is particularly </a:t>
            </a:r>
            <a:r>
              <a:rPr lang="en-US" sz="2400" i="1" dirty="0">
                <a:latin typeface="Optima"/>
                <a:cs typeface="Optima"/>
              </a:rPr>
              <a:t>important for “hidden </a:t>
            </a:r>
          </a:p>
          <a:p>
            <a:pPr marL="0" indent="0">
              <a:buNone/>
            </a:pPr>
            <a:r>
              <a:rPr lang="en-US" sz="2400" i="1" dirty="0">
                <a:latin typeface="Optima"/>
                <a:cs typeface="Optima"/>
              </a:rPr>
              <a:t>    histories”</a:t>
            </a:r>
          </a:p>
          <a:p>
            <a:pPr marL="0" indent="0">
              <a:buNone/>
            </a:pPr>
            <a:endParaRPr lang="en-US" sz="2400" dirty="0">
              <a:latin typeface="Optima"/>
              <a:cs typeface="Optima"/>
            </a:endParaRP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•  creates a </a:t>
            </a:r>
            <a:r>
              <a:rPr lang="en-US" sz="2400" i="1" dirty="0">
                <a:latin typeface="Optima"/>
                <a:cs typeface="Optima"/>
              </a:rPr>
              <a:t>new historical artifact</a:t>
            </a:r>
          </a:p>
          <a:p>
            <a:pPr marL="0" indent="0">
              <a:buNone/>
            </a:pPr>
            <a:endParaRPr lang="en-US" dirty="0">
              <a:latin typeface="Optima"/>
              <a:cs typeface="Opti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07F4A-2B6C-B4F2-AFB3-412BF32A7DB7}"/>
              </a:ext>
            </a:extLst>
          </p:cNvPr>
          <p:cNvSpPr txBox="1"/>
          <p:nvPr/>
        </p:nvSpPr>
        <p:spPr>
          <a:xfrm>
            <a:off x="8509000" y="5310263"/>
            <a:ext cx="1684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Optima"/>
                <a:cs typeface="Optima"/>
              </a:rPr>
              <a:t>“story-teller”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7DFAF-D397-7A2E-490E-AA5A58F3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68" y="1476426"/>
            <a:ext cx="4334632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28B570-0B9E-33E1-0457-27C23F0A9296}"/>
              </a:ext>
            </a:extLst>
          </p:cNvPr>
          <p:cNvSpPr txBox="1"/>
          <p:nvPr/>
        </p:nvSpPr>
        <p:spPr>
          <a:xfrm>
            <a:off x="1857567" y="5648867"/>
            <a:ext cx="8730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Optima" panose="02000503060000020004"/>
                <a:cs typeface="Optima"/>
              </a:rPr>
              <a:t>But how do you actually conduct an oral history interview?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BA8E-5647-E05D-8BDC-B87CDCCF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67" y="1884862"/>
            <a:ext cx="8111067" cy="347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99BABC-FC2B-9947-EED1-1032B2791D77}"/>
              </a:ext>
            </a:extLst>
          </p:cNvPr>
          <p:cNvSpPr txBox="1"/>
          <p:nvPr/>
        </p:nvSpPr>
        <p:spPr>
          <a:xfrm>
            <a:off x="1236133" y="658974"/>
            <a:ext cx="9203267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Optima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And oral history interviews are an important part of capturing and preserving our history by speaking with those who have actually lived it.</a:t>
            </a:r>
          </a:p>
        </p:txBody>
      </p:sp>
    </p:spTree>
    <p:extLst>
      <p:ext uri="{BB962C8B-B14F-4D97-AF65-F5344CB8AC3E}">
        <p14:creationId xmlns:p14="http://schemas.microsoft.com/office/powerpoint/2010/main" val="97104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ED7E68-EA7F-A08F-5E66-5F35E252EC5B}"/>
              </a:ext>
            </a:extLst>
          </p:cNvPr>
          <p:cNvSpPr txBox="1"/>
          <p:nvPr/>
        </p:nvSpPr>
        <p:spPr>
          <a:xfrm>
            <a:off x="1117600" y="1151466"/>
            <a:ext cx="395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Optima" panose="02000503060000020004"/>
              </a:rPr>
              <a:t>Let’s ask the expert!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04001-D3E3-B64C-3776-B174987E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57" y="346194"/>
            <a:ext cx="5328285" cy="40112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01FBF-0B35-107F-770D-5E7F41E49A9E}"/>
              </a:ext>
            </a:extLst>
          </p:cNvPr>
          <p:cNvSpPr txBox="1"/>
          <p:nvPr/>
        </p:nvSpPr>
        <p:spPr>
          <a:xfrm>
            <a:off x="872066" y="3900403"/>
            <a:ext cx="9894675" cy="218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kern="1200" dirty="0">
                <a:solidFill>
                  <a:srgbClr val="000000"/>
                </a:solidFill>
                <a:effectLst/>
                <a:latin typeface="Optima" panose="02000503060000020004"/>
                <a:ea typeface="Times New Roman" panose="02020603050405020304" pitchFamily="18" charset="0"/>
                <a:cs typeface="Optima" panose="02000503060000020004"/>
              </a:rPr>
              <a:t>“Hey, Patrick!</a:t>
            </a:r>
            <a:endParaRPr lang="en-US" sz="3200" dirty="0">
              <a:effectLst/>
              <a:latin typeface="Optima" panose="02000503060000020004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kern="1200" dirty="0">
                <a:solidFill>
                  <a:srgbClr val="000000"/>
                </a:solidFill>
                <a:effectLst/>
                <a:latin typeface="Optima" panose="02000503060000020004"/>
                <a:ea typeface="Times New Roman" panose="02020603050405020304" pitchFamily="18" charset="0"/>
                <a:cs typeface="Optima" panose="02000503060000020004"/>
              </a:rPr>
              <a:t>  </a:t>
            </a:r>
            <a:endParaRPr lang="en-US" sz="3200" dirty="0">
              <a:effectLst/>
              <a:latin typeface="Optima" panose="02000503060000020004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Optima" panose="02000503060000020004"/>
                <a:ea typeface="Times New Roman" panose="02020603050405020304" pitchFamily="18" charset="0"/>
                <a:cs typeface="Optima" panose="02000503060000020004"/>
              </a:rPr>
              <a:t>Do you have any tips for us about doing 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Optima" panose="02000503060000020004"/>
                <a:ea typeface="Times New Roman" panose="02020603050405020304" pitchFamily="18" charset="0"/>
                <a:cs typeface="Optima" panose="02000503060000020004"/>
              </a:rPr>
              <a:t>oral history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Optima" panose="02000503060000020004"/>
                <a:ea typeface="Times New Roman" panose="02020603050405020304" pitchFamily="18" charset="0"/>
                <a:cs typeface="Optima" panose="02000503060000020004"/>
              </a:rPr>
              <a:t>interview(s)?” </a:t>
            </a:r>
            <a:endParaRPr lang="en-US" sz="3200" dirty="0">
              <a:effectLst/>
              <a:latin typeface="Optima" panose="02000503060000020004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9605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lHistory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2638735"/>
            <a:ext cx="3985165" cy="297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2C0955-0633-DE12-FA47-594676D5F486}"/>
              </a:ext>
            </a:extLst>
          </p:cNvPr>
          <p:cNvSpPr txBox="1"/>
          <p:nvPr/>
        </p:nvSpPr>
        <p:spPr>
          <a:xfrm>
            <a:off x="2246051" y="287321"/>
            <a:ext cx="9089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Optima" panose="02000503060000020004"/>
                <a:cs typeface="Optima"/>
              </a:rPr>
              <a:t>“Sure thing!  </a:t>
            </a:r>
            <a:r>
              <a:rPr lang="en-US" sz="3600" i="1" dirty="0">
                <a:latin typeface="Optima" panose="02000503060000020004"/>
                <a:cs typeface="Optima"/>
              </a:rPr>
              <a:t>Before</a:t>
            </a:r>
            <a:r>
              <a:rPr lang="en-US" sz="3600" dirty="0">
                <a:latin typeface="Optima" panose="02000503060000020004"/>
                <a:cs typeface="Optima"/>
              </a:rPr>
              <a:t> your interview:”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B7255-3A1D-C178-E806-BDF1095836D5}"/>
              </a:ext>
            </a:extLst>
          </p:cNvPr>
          <p:cNvSpPr txBox="1"/>
          <p:nvPr/>
        </p:nvSpPr>
        <p:spPr>
          <a:xfrm>
            <a:off x="1024467" y="182244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contact</a:t>
            </a:r>
            <a:r>
              <a:rPr lang="en-US" sz="2400" dirty="0">
                <a:latin typeface="Optima" panose="02000503060000020004"/>
                <a:cs typeface="Optima"/>
              </a:rPr>
              <a:t> your interview subject</a:t>
            </a:r>
          </a:p>
          <a:p>
            <a:endParaRPr lang="en-US" sz="2400" dirty="0">
              <a:latin typeface="Optima" panose="02000503060000020004"/>
              <a:cs typeface="Optima"/>
            </a:endParaRPr>
          </a:p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learn</a:t>
            </a:r>
            <a:r>
              <a:rPr lang="en-US" sz="2400" dirty="0">
                <a:latin typeface="Optima" panose="02000503060000020004"/>
                <a:cs typeface="Optima"/>
              </a:rPr>
              <a:t> as much as you can about your subject</a:t>
            </a:r>
          </a:p>
          <a:p>
            <a:endParaRPr lang="en-US" sz="2400" dirty="0">
              <a:latin typeface="Optima" panose="02000503060000020004"/>
              <a:cs typeface="Optima"/>
            </a:endParaRPr>
          </a:p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formulate</a:t>
            </a:r>
            <a:r>
              <a:rPr lang="en-US" sz="2400" dirty="0">
                <a:latin typeface="Optima" panose="02000503060000020004"/>
                <a:cs typeface="Optima"/>
              </a:rPr>
              <a:t> 5-10 questions</a:t>
            </a:r>
          </a:p>
          <a:p>
            <a:endParaRPr lang="en-US" sz="2400" dirty="0">
              <a:latin typeface="Optima" panose="02000503060000020004"/>
              <a:cs typeface="Optima"/>
            </a:endParaRPr>
          </a:p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prepare</a:t>
            </a:r>
            <a:r>
              <a:rPr lang="en-US" sz="2400" dirty="0">
                <a:latin typeface="Optima" panose="02000503060000020004"/>
                <a:cs typeface="Optima"/>
              </a:rPr>
              <a:t> permission for your interviewee</a:t>
            </a:r>
          </a:p>
          <a:p>
            <a:endParaRPr lang="en-US" sz="2400" dirty="0">
              <a:latin typeface="Optima" panose="02000503060000020004"/>
              <a:cs typeface="Optima"/>
            </a:endParaRPr>
          </a:p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create</a:t>
            </a:r>
            <a:r>
              <a:rPr lang="en-US" sz="2400" dirty="0">
                <a:latin typeface="Optima" panose="02000503060000020004"/>
                <a:cs typeface="Optima"/>
              </a:rPr>
              <a:t> a division of labor if you</a:t>
            </a:r>
          </a:p>
          <a:p>
            <a:r>
              <a:rPr lang="en-US" sz="2400" dirty="0">
                <a:latin typeface="Optima" panose="02000503060000020004"/>
                <a:cs typeface="Optima"/>
              </a:rPr>
              <a:t>     are working with a partner(s)</a:t>
            </a:r>
          </a:p>
          <a:p>
            <a:endParaRPr lang="en-US" sz="2400" dirty="0">
              <a:latin typeface="Optima" panose="02000503060000020004"/>
              <a:cs typeface="Optima"/>
            </a:endParaRPr>
          </a:p>
          <a:p>
            <a:r>
              <a:rPr lang="en-US" sz="2400" dirty="0">
                <a:latin typeface="Optima" panose="02000503060000020004"/>
                <a:cs typeface="Optima"/>
              </a:rPr>
              <a:t>•  </a:t>
            </a:r>
            <a:r>
              <a:rPr lang="en-US" sz="2400" i="1" dirty="0">
                <a:latin typeface="Optima" panose="02000503060000020004"/>
                <a:cs typeface="Optima"/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3460307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41" y="2088494"/>
            <a:ext cx="3034057" cy="1980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867" y="413732"/>
            <a:ext cx="985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tima"/>
                <a:cs typeface="Optima"/>
              </a:rPr>
              <a:t>“Be sure to check the “tech” you will be using during your interview…</a:t>
            </a:r>
          </a:p>
          <a:p>
            <a:pPr algn="ctr"/>
            <a:r>
              <a:rPr lang="en-US" sz="3600" dirty="0">
                <a:latin typeface="Optima"/>
                <a:cs typeface="Optima"/>
              </a:rPr>
              <a:t>technology has come a long way!”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9C22B-E948-2D1B-BA31-65FCAB63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11" y="2528303"/>
            <a:ext cx="2160119" cy="162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2D1FB-E701-3329-9CF1-C534CC6A8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674" y="2023963"/>
            <a:ext cx="1563957" cy="1964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A94A0-CDFA-A570-7EE6-9D88D4150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441" y="4544836"/>
            <a:ext cx="2065124" cy="2065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F95A6-8573-EFA6-46D4-FE22DB180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935" y="4857149"/>
            <a:ext cx="2608839" cy="146529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8B2B5A3-709C-E174-C51C-270F15B69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245144" y="3969418"/>
            <a:ext cx="3186174" cy="2640542"/>
          </a:xfrm>
        </p:spPr>
      </p:pic>
    </p:spTree>
    <p:extLst>
      <p:ext uri="{BB962C8B-B14F-4D97-AF65-F5344CB8AC3E}">
        <p14:creationId xmlns:p14="http://schemas.microsoft.com/office/powerpoint/2010/main" val="388333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l_history_jpg_342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78701"/>
            <a:ext cx="3900220" cy="390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644" y="478701"/>
            <a:ext cx="5308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Optima"/>
                <a:cs typeface="Optima"/>
              </a:rPr>
              <a:t>“The day of </a:t>
            </a:r>
            <a:r>
              <a:rPr lang="en-US" sz="2800" dirty="0">
                <a:latin typeface="Optima"/>
                <a:cs typeface="Optima"/>
              </a:rPr>
              <a:t>your interview:”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46421-A534-6741-7F7E-FF6AFD7797F5}"/>
              </a:ext>
            </a:extLst>
          </p:cNvPr>
          <p:cNvSpPr txBox="1"/>
          <p:nvPr/>
        </p:nvSpPr>
        <p:spPr>
          <a:xfrm>
            <a:off x="963507" y="139910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contact</a:t>
            </a:r>
            <a:r>
              <a:rPr lang="en-US" sz="2400" dirty="0">
                <a:latin typeface="Optima"/>
                <a:cs typeface="Optima"/>
              </a:rPr>
              <a:t> your interview subject</a:t>
            </a:r>
          </a:p>
          <a:p>
            <a:endParaRPr lang="en-US" sz="2400" dirty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learn</a:t>
            </a:r>
            <a:r>
              <a:rPr lang="en-US" sz="2400" dirty="0">
                <a:latin typeface="Optima"/>
                <a:cs typeface="Optima"/>
              </a:rPr>
              <a:t> as much as you can about your subject</a:t>
            </a:r>
          </a:p>
          <a:p>
            <a:endParaRPr lang="en-US" sz="2400" dirty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formulate</a:t>
            </a:r>
            <a:r>
              <a:rPr lang="en-US" sz="2400" dirty="0">
                <a:latin typeface="Optima"/>
                <a:cs typeface="Optima"/>
              </a:rPr>
              <a:t> 5-10 questions</a:t>
            </a:r>
          </a:p>
          <a:p>
            <a:endParaRPr lang="en-US" sz="2400" dirty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prepare</a:t>
            </a:r>
            <a:r>
              <a:rPr lang="en-US" sz="2400" dirty="0">
                <a:latin typeface="Optima"/>
                <a:cs typeface="Optima"/>
              </a:rPr>
              <a:t> permission for your interviewee</a:t>
            </a:r>
          </a:p>
          <a:p>
            <a:endParaRPr lang="en-US" sz="2400" dirty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create</a:t>
            </a:r>
            <a:r>
              <a:rPr lang="en-US" sz="2400" dirty="0">
                <a:latin typeface="Optima"/>
                <a:cs typeface="Optima"/>
              </a:rPr>
              <a:t> a division of labor if you</a:t>
            </a:r>
          </a:p>
          <a:p>
            <a:r>
              <a:rPr lang="en-US" sz="2400" dirty="0">
                <a:latin typeface="Optima"/>
                <a:cs typeface="Optima"/>
              </a:rPr>
              <a:t>     are working with a partner(s)</a:t>
            </a:r>
          </a:p>
          <a:p>
            <a:endParaRPr lang="en-US" sz="2400" dirty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•  </a:t>
            </a:r>
            <a:r>
              <a:rPr lang="en-US" sz="2400" i="1" dirty="0">
                <a:latin typeface="Optima"/>
                <a:cs typeface="Optima"/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242799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</TotalTime>
  <Words>513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Optima</vt:lpstr>
      <vt:lpstr>Office Theme</vt:lpstr>
      <vt:lpstr>Conducting an Oral History Interview</vt:lpstr>
      <vt:lpstr>Meet Dr. Patrick Jones</vt:lpstr>
      <vt:lpstr>As an historian, professor and scholar, Dr. Jones has conducted many oral history interviews in his studies and work. </vt:lpstr>
      <vt:lpstr>Oral History…..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Jones</dc:creator>
  <cp:lastModifiedBy>Anne Woita</cp:lastModifiedBy>
  <cp:revision>12</cp:revision>
  <dcterms:created xsi:type="dcterms:W3CDTF">2019-07-19T03:44:24Z</dcterms:created>
  <dcterms:modified xsi:type="dcterms:W3CDTF">2024-08-02T20:37:12Z</dcterms:modified>
</cp:coreProperties>
</file>